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79" r:id="rId2"/>
    <p:sldMasterId id="2147483703" r:id="rId3"/>
  </p:sldMasterIdLst>
  <p:notesMasterIdLst>
    <p:notesMasterId r:id="rId41"/>
  </p:notesMasterIdLst>
  <p:sldIdLst>
    <p:sldId id="274" r:id="rId4"/>
    <p:sldId id="2161" r:id="rId5"/>
    <p:sldId id="2158" r:id="rId6"/>
    <p:sldId id="2167" r:id="rId7"/>
    <p:sldId id="2168" r:id="rId8"/>
    <p:sldId id="2170" r:id="rId9"/>
    <p:sldId id="2171" r:id="rId10"/>
    <p:sldId id="2169" r:id="rId11"/>
    <p:sldId id="2173" r:id="rId12"/>
    <p:sldId id="2174" r:id="rId13"/>
    <p:sldId id="2175" r:id="rId14"/>
    <p:sldId id="2176" r:id="rId15"/>
    <p:sldId id="2177" r:id="rId16"/>
    <p:sldId id="2178" r:id="rId17"/>
    <p:sldId id="2179" r:id="rId18"/>
    <p:sldId id="2181" r:id="rId19"/>
    <p:sldId id="2180" r:id="rId20"/>
    <p:sldId id="2182" r:id="rId21"/>
    <p:sldId id="2183" r:id="rId22"/>
    <p:sldId id="2184" r:id="rId23"/>
    <p:sldId id="2189" r:id="rId24"/>
    <p:sldId id="2190" r:id="rId25"/>
    <p:sldId id="2191" r:id="rId26"/>
    <p:sldId id="2192" r:id="rId27"/>
    <p:sldId id="2185" r:id="rId28"/>
    <p:sldId id="2186" r:id="rId29"/>
    <p:sldId id="2187" r:id="rId30"/>
    <p:sldId id="2188" r:id="rId31"/>
    <p:sldId id="2193" r:id="rId32"/>
    <p:sldId id="2194" r:id="rId33"/>
    <p:sldId id="2195" r:id="rId34"/>
    <p:sldId id="2196" r:id="rId35"/>
    <p:sldId id="2197" r:id="rId36"/>
    <p:sldId id="2198" r:id="rId37"/>
    <p:sldId id="2199" r:id="rId38"/>
    <p:sldId id="318" r:id="rId39"/>
    <p:sldId id="2200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4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94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7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690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64DC64-EAC8-4FC0-A7BE-04FB791F4C7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3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703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8B7C6-AB05-FE7F-C6B0-1591B88FF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05DF9B-E6CF-A207-F30F-C09DB7F886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7F11DF-A95A-BFCC-89C5-24BA0B915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This slide outlines what we'll cover: key risks, protection, rules, and specific concerns for small businesses.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CF262-3B52-6FAD-8E33-9E7DD9AD8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52485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front cover - with solid shaded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60AE7FE-5799-4258-A3DD-0FDDE50DD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1" y="6477000"/>
            <a:ext cx="404813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 anchor="ctr"/>
          <a:lstStyle>
            <a:lvl1pPr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5pPr>
            <a:lvl6pPr marL="25146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6pPr>
            <a:lvl7pPr marL="29718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7pPr>
            <a:lvl8pPr marL="34290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8pPr>
            <a:lvl9pPr marL="38862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9pPr>
          </a:lstStyle>
          <a:p>
            <a:pPr algn="r" eaLnBrk="1" hangingPunct="1"/>
            <a:fld id="{CD598F4D-1AF1-4288-9F7F-B5E7F3B2B581}" type="slidenum">
              <a:rPr lang="en-GB" altLang="en-US" sz="700">
                <a:solidFill>
                  <a:schemeClr val="bg1"/>
                </a:solidFill>
                <a:latin typeface="Caecilia LT Std Roman" panose="02060503050505020204" pitchFamily="18" charset="0"/>
                <a:ea typeface="Caecilia LT Std Roman" panose="02060503050505020204" pitchFamily="18" charset="0"/>
                <a:cs typeface="Caecilia LT Std Roman" panose="02060503050505020204" pitchFamily="18" charset="0"/>
              </a:rPr>
              <a:pPr algn="r" eaLnBrk="1" hangingPunct="1"/>
              <a:t>‹#›</a:t>
            </a:fld>
            <a:endParaRPr lang="en-GB" altLang="en-US" sz="700">
              <a:solidFill>
                <a:schemeClr val="bg1"/>
              </a:solidFill>
              <a:latin typeface="Caecilia LT Std Roman" panose="02060503050505020204" pitchFamily="18" charset="0"/>
              <a:ea typeface="Caecilia LT Std Roman" panose="02060503050505020204" pitchFamily="18" charset="0"/>
              <a:cs typeface="Caecilia LT Std Roman" panose="02060503050505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132946-FE5B-4C30-845E-7A185177AB79}"/>
              </a:ext>
            </a:extLst>
          </p:cNvPr>
          <p:cNvSpPr/>
          <p:nvPr/>
        </p:nvSpPr>
        <p:spPr>
          <a:xfrm>
            <a:off x="777876" y="1037168"/>
            <a:ext cx="8366125" cy="582083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122486" y="2996952"/>
            <a:ext cx="6549785" cy="1718256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115616" y="5003242"/>
            <a:ext cx="6556654" cy="26292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  <a:latin typeface="Caecilia LT Std Roman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1116315" y="5470817"/>
            <a:ext cx="6556654" cy="195507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268CF99-E2A4-4CD0-AF7E-D116D9142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545167"/>
            <a:ext cx="2001838" cy="4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51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 with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DC4C2A-D28B-419B-8F92-7CF88B6FACA4}"/>
              </a:ext>
            </a:extLst>
          </p:cNvPr>
          <p:cNvSpPr/>
          <p:nvPr/>
        </p:nvSpPr>
        <p:spPr>
          <a:xfrm>
            <a:off x="6605588" y="3429001"/>
            <a:ext cx="1846262" cy="234819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76000" rIns="108000" bIns="576000">
            <a:spAutoFit/>
          </a:bodyPr>
          <a:lstStyle/>
          <a:p>
            <a:pPr defTabSz="779252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200"/>
              <a:t>Add quote here. </a:t>
            </a:r>
          </a:p>
          <a:p>
            <a:pPr defTabSz="779252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r>
              <a:rPr lang="en-US" sz="1200"/>
              <a:t>, </a:t>
            </a:r>
            <a:r>
              <a:rPr lang="en-US" sz="1200" err="1"/>
              <a:t>consectetuer</a:t>
            </a:r>
            <a:r>
              <a:rPr lang="en-US" sz="1200"/>
              <a:t> </a:t>
            </a:r>
            <a:r>
              <a:rPr lang="en-US" sz="1200" err="1"/>
              <a:t>adipiscing</a:t>
            </a:r>
            <a:r>
              <a:rPr lang="en-US" sz="1200"/>
              <a:t> </a:t>
            </a:r>
            <a:r>
              <a:rPr lang="en-US" sz="1200" err="1"/>
              <a:t>elit</a:t>
            </a:r>
            <a:r>
              <a:rPr lang="en-US" sz="1200"/>
              <a:t>. Maecenas </a:t>
            </a:r>
            <a:r>
              <a:rPr lang="en-US" sz="1200" err="1"/>
              <a:t>porttitor</a:t>
            </a:r>
            <a:r>
              <a:rPr lang="en-US" sz="1200"/>
              <a:t> </a:t>
            </a:r>
            <a:r>
              <a:rPr lang="en-US" sz="1200" err="1"/>
              <a:t>congue</a:t>
            </a:r>
            <a:r>
              <a:rPr lang="en-US" sz="1200"/>
              <a:t> </a:t>
            </a:r>
            <a:r>
              <a:rPr lang="en-US" sz="1200" err="1"/>
              <a:t>massa</a:t>
            </a:r>
            <a:r>
              <a:rPr lang="en-US" sz="1200"/>
              <a:t>.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FA4AB5B-7423-42EE-8CA4-6574FC427FD8}"/>
              </a:ext>
            </a:extLst>
          </p:cNvPr>
          <p:cNvSpPr txBox="1">
            <a:spLocks/>
          </p:cNvSpPr>
          <p:nvPr/>
        </p:nvSpPr>
        <p:spPr>
          <a:xfrm>
            <a:off x="6605588" y="6379126"/>
            <a:ext cx="1846262" cy="180425"/>
          </a:xfrm>
          <a:prstGeom prst="rect">
            <a:avLst/>
          </a:prstGeom>
        </p:spPr>
        <p:txBody>
          <a:bodyPr lIns="108000" tIns="0" rIns="108000" bIns="72000" anchor="b">
            <a:spAutoFit/>
          </a:bodyPr>
          <a:lstStyle>
            <a:lvl1pPr marL="0" marR="0" indent="0" algn="l" defTabSz="633012" rtl="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277"/>
              </a:spcAft>
              <a:buClrTx/>
              <a:buSzTx/>
              <a:buFont typeface="Arial" pitchFamily="34" charset="0"/>
              <a:buNone/>
              <a:tabLst/>
              <a:defRPr sz="623" b="0" kern="1200" baseline="0">
                <a:solidFill>
                  <a:schemeClr val="bg1"/>
                </a:solidFill>
                <a:latin typeface="Caecilia LT Std Light" panose="02060503040505020204" pitchFamily="18" charset="0"/>
                <a:ea typeface="+mn-ea"/>
                <a:cs typeface="+mn-cs"/>
              </a:defRPr>
            </a:lvl1pPr>
            <a:lvl2pPr marL="0" indent="0" algn="l" defTabSz="91436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10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6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" indent="-85725" algn="l" defTabSz="91436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Caecilia LT Std Light" panose="00000400000000000000" pitchFamily="50" charset="0"/>
              <a:buChar char="-"/>
              <a:defRPr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2123" indent="-118695" algn="l" defTabSz="91436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63" indent="-85725" algn="l" defTabSz="91436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aecilia LT Std Light" panose="02060503040505020204" pitchFamily="18" charset="0"/>
              <a:buChar char="∙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7" indent="-228591" algn="l" defTabSz="9143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00"/>
              <a:t>Source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B777C-97A9-4DD1-B245-52E4B41F0A90}"/>
              </a:ext>
            </a:extLst>
          </p:cNvPr>
          <p:cNvSpPr txBox="1"/>
          <p:nvPr/>
        </p:nvSpPr>
        <p:spPr>
          <a:xfrm>
            <a:off x="6605588" y="3429000"/>
            <a:ext cx="717550" cy="958852"/>
          </a:xfrm>
          <a:prstGeom prst="rect">
            <a:avLst/>
          </a:prstGeom>
          <a:noFill/>
        </p:spPr>
        <p:txBody>
          <a:bodyPr lIns="50400" tIns="0" rIns="0" bIns="0">
            <a:spAutoFit/>
          </a:bodyPr>
          <a:lstStyle/>
          <a:p>
            <a:pPr defTabSz="6330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231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47564" y="654767"/>
            <a:ext cx="7804689" cy="854020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ED7315E3-8C72-4AB1-8514-8BF88C08D6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3" y="1548806"/>
            <a:ext cx="7804689" cy="744573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50BAA5C-ED4F-498D-A7CE-C1E03E4D58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562" y="2337545"/>
            <a:ext cx="5796647" cy="4201583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Caecilia LT Std Light" panose="02060503040505020204" pitchFamily="18" charset="0"/>
              <a:buChar char="∙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300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to side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47564" y="654767"/>
            <a:ext cx="7804689" cy="854020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11"/>
          <p:cNvSpPr>
            <a:spLocks noGrp="1" noChangeAspect="1"/>
          </p:cNvSpPr>
          <p:nvPr>
            <p:ph type="pic" sz="quarter" idx="96"/>
          </p:nvPr>
        </p:nvSpPr>
        <p:spPr>
          <a:xfrm>
            <a:off x="647563" y="2414461"/>
            <a:ext cx="1149719" cy="1532959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9BC85D8C-3953-4C9B-B926-28821D8BE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3" y="1548806"/>
            <a:ext cx="7804689" cy="744573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B991635-F461-4727-953F-FA4C182D788B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1907704" y="2337545"/>
            <a:ext cx="6544547" cy="4201583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Caecilia LT Std Light" panose="02060503040505020204" pitchFamily="18" charset="0"/>
              <a:buChar char="∙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8107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 - full size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47564" y="654767"/>
            <a:ext cx="7804689" cy="854020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7"/>
          </p:nvPr>
        </p:nvSpPr>
        <p:spPr>
          <a:xfrm>
            <a:off x="647561" y="2336215"/>
            <a:ext cx="7804691" cy="4200555"/>
          </a:xfrm>
        </p:spPr>
        <p:txBody>
          <a:bodyPr wrap="square"/>
          <a:lstStyle>
            <a:lvl1pPr>
              <a:defRPr lang="en-US" sz="1200" kern="1200" baseline="0" dirty="0">
                <a:solidFill>
                  <a:schemeClr val="tx1"/>
                </a:solidFill>
                <a:latin typeface="+mj-lt"/>
                <a:ea typeface="Caecilia LT Std Light" pitchFamily="50" charset="0"/>
                <a:cs typeface="Caecilia LT Std Light" pitchFamily="50" charset="0"/>
              </a:defRPr>
            </a:lvl1pPr>
            <a:lvl2pPr>
              <a:defRPr lang="en-US" sz="1200" b="0" kern="1200" dirty="0">
                <a:solidFill>
                  <a:schemeClr val="tx2"/>
                </a:solidFill>
                <a:latin typeface="+mj-lt"/>
                <a:ea typeface="Caecilia LT Std Roman" pitchFamily="50" charset="0"/>
                <a:cs typeface="Caecilia LT Std Roman" pitchFamily="50" charset="0"/>
              </a:defRPr>
            </a:lvl2pPr>
            <a:lvl3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3pPr>
            <a:lvl4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5pPr>
          </a:lstStyle>
          <a:p>
            <a:pPr lvl="0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Click to edit Master text styles</a:t>
            </a:r>
          </a:p>
          <a:p>
            <a:pPr lvl="1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Second level</a:t>
            </a:r>
          </a:p>
          <a:p>
            <a:pPr lvl="2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lvl="3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Fourth level</a:t>
            </a:r>
          </a:p>
          <a:p>
            <a:pPr lvl="4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Fifth level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0B584686-9E11-48FF-A0A5-D180A81D1A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3" y="1548806"/>
            <a:ext cx="7804689" cy="744573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397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slide - small text with large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47564" y="654767"/>
            <a:ext cx="7804689" cy="854020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C747F8B1-AC5D-4BA8-B816-3728B84B29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3" y="1548806"/>
            <a:ext cx="7804689" cy="744573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B3C28EF-A553-40C2-8FC7-CB277D7F2F9D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647563" y="2337545"/>
            <a:ext cx="2484278" cy="4201583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Caecilia LT Std Light" panose="02060503040505020204" pitchFamily="18" charset="0"/>
              <a:buChar char="∙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E27089D-DA62-4852-900C-713E3A864C94}"/>
              </a:ext>
            </a:extLst>
          </p:cNvPr>
          <p:cNvSpPr>
            <a:spLocks noGrp="1"/>
          </p:cNvSpPr>
          <p:nvPr>
            <p:ph sz="quarter" idx="98"/>
          </p:nvPr>
        </p:nvSpPr>
        <p:spPr>
          <a:xfrm>
            <a:off x="3275856" y="2336215"/>
            <a:ext cx="5176395" cy="4200555"/>
          </a:xfrm>
        </p:spPr>
        <p:txBody>
          <a:bodyPr wrap="square"/>
          <a:lstStyle>
            <a:lvl1pPr>
              <a:defRPr lang="en-US" sz="1200" kern="1200" baseline="0" dirty="0">
                <a:solidFill>
                  <a:schemeClr val="tx1"/>
                </a:solidFill>
                <a:latin typeface="+mj-lt"/>
                <a:ea typeface="Caecilia LT Std Light" pitchFamily="50" charset="0"/>
                <a:cs typeface="Caecilia LT Std Light" pitchFamily="50" charset="0"/>
              </a:defRPr>
            </a:lvl1pPr>
            <a:lvl2pPr>
              <a:defRPr lang="en-US" sz="1200" b="0" kern="1200" dirty="0">
                <a:solidFill>
                  <a:schemeClr val="tx2"/>
                </a:solidFill>
                <a:latin typeface="+mj-lt"/>
                <a:ea typeface="Caecilia LT Std Roman" pitchFamily="50" charset="0"/>
                <a:cs typeface="Caecilia LT Std Roman" pitchFamily="50" charset="0"/>
              </a:defRPr>
            </a:lvl2pPr>
            <a:lvl3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3pPr>
            <a:lvl4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5pPr>
          </a:lstStyle>
          <a:p>
            <a:pPr lvl="0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Click to edit Master text styles</a:t>
            </a:r>
          </a:p>
          <a:p>
            <a:pPr lvl="1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Second level</a:t>
            </a:r>
          </a:p>
          <a:p>
            <a:pPr lvl="2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lvl="3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Fourth level</a:t>
            </a:r>
          </a:p>
          <a:p>
            <a:pPr lvl="4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3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 - large object with smal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47564" y="654767"/>
            <a:ext cx="7804689" cy="854020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9EF1201B-8E7C-446C-8780-39E819AF96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3" y="1548806"/>
            <a:ext cx="7804689" cy="744573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0BE645B-BA6B-4340-981D-DBA12A237587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5967973" y="2337545"/>
            <a:ext cx="2484278" cy="4201583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Caecilia LT Std Light" panose="02060503040505020204" pitchFamily="18" charset="0"/>
              <a:buChar char="∙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21B38F8-8AF9-4720-B9BF-AE1D1FE04FF5}"/>
              </a:ext>
            </a:extLst>
          </p:cNvPr>
          <p:cNvSpPr>
            <a:spLocks noGrp="1"/>
          </p:cNvSpPr>
          <p:nvPr>
            <p:ph sz="quarter" idx="98"/>
          </p:nvPr>
        </p:nvSpPr>
        <p:spPr>
          <a:xfrm>
            <a:off x="647563" y="2336215"/>
            <a:ext cx="5176395" cy="4200555"/>
          </a:xfrm>
        </p:spPr>
        <p:txBody>
          <a:bodyPr wrap="square"/>
          <a:lstStyle>
            <a:lvl1pPr>
              <a:defRPr lang="en-US" sz="1200" kern="1200" baseline="0" dirty="0">
                <a:solidFill>
                  <a:schemeClr val="tx1"/>
                </a:solidFill>
                <a:latin typeface="+mj-lt"/>
                <a:ea typeface="Caecilia LT Std Light" pitchFamily="50" charset="0"/>
                <a:cs typeface="Caecilia LT Std Light" pitchFamily="50" charset="0"/>
              </a:defRPr>
            </a:lvl1pPr>
            <a:lvl2pPr>
              <a:defRPr lang="en-US" sz="1200" b="0" kern="1200" dirty="0">
                <a:solidFill>
                  <a:schemeClr val="tx2"/>
                </a:solidFill>
                <a:latin typeface="+mj-lt"/>
                <a:ea typeface="Caecilia LT Std Roman" pitchFamily="50" charset="0"/>
                <a:cs typeface="Caecilia LT Std Roman" pitchFamily="50" charset="0"/>
              </a:defRPr>
            </a:lvl2pPr>
            <a:lvl3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3pPr>
            <a:lvl4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5pPr>
          </a:lstStyle>
          <a:p>
            <a:pPr lvl="0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Click to edit Master text styles</a:t>
            </a:r>
          </a:p>
          <a:p>
            <a:pPr lvl="1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Second level</a:t>
            </a:r>
          </a:p>
          <a:p>
            <a:pPr lvl="2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lvl="3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Fourth level</a:t>
            </a:r>
          </a:p>
          <a:p>
            <a:pPr lvl="4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8787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 - 3 obje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47564" y="654767"/>
            <a:ext cx="7804689" cy="854020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A62851FD-83D0-4043-BB36-018E59EA71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3" y="1548806"/>
            <a:ext cx="7804689" cy="744573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B931A84-A932-4AAB-877C-8D94689F1C30}"/>
              </a:ext>
            </a:extLst>
          </p:cNvPr>
          <p:cNvSpPr>
            <a:spLocks noGrp="1"/>
          </p:cNvSpPr>
          <p:nvPr>
            <p:ph sz="quarter" idx="98"/>
          </p:nvPr>
        </p:nvSpPr>
        <p:spPr>
          <a:xfrm>
            <a:off x="647563" y="2336215"/>
            <a:ext cx="3852430" cy="4200555"/>
          </a:xfrm>
        </p:spPr>
        <p:txBody>
          <a:bodyPr wrap="square"/>
          <a:lstStyle>
            <a:lvl1pPr>
              <a:defRPr lang="en-US" sz="1200" kern="1200" baseline="0" dirty="0">
                <a:solidFill>
                  <a:schemeClr val="tx1"/>
                </a:solidFill>
                <a:latin typeface="+mj-lt"/>
                <a:ea typeface="Caecilia LT Std Light" pitchFamily="50" charset="0"/>
                <a:cs typeface="Caecilia LT Std Light" pitchFamily="50" charset="0"/>
              </a:defRPr>
            </a:lvl1pPr>
            <a:lvl2pPr>
              <a:defRPr lang="en-US" sz="1200" b="0" kern="1200" dirty="0">
                <a:solidFill>
                  <a:schemeClr val="tx2"/>
                </a:solidFill>
                <a:latin typeface="+mj-lt"/>
                <a:ea typeface="Caecilia LT Std Roman" pitchFamily="50" charset="0"/>
                <a:cs typeface="Caecilia LT Std Roman" pitchFamily="50" charset="0"/>
              </a:defRPr>
            </a:lvl2pPr>
            <a:lvl3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3pPr>
            <a:lvl4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5pPr>
          </a:lstStyle>
          <a:p>
            <a:pPr lvl="0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Click to edit Master text styles</a:t>
            </a:r>
          </a:p>
          <a:p>
            <a:pPr lvl="1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Second level</a:t>
            </a:r>
          </a:p>
          <a:p>
            <a:pPr lvl="2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lvl="3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Fourth level</a:t>
            </a:r>
          </a:p>
          <a:p>
            <a:pPr lvl="4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4D6AF64-77E7-4957-85B3-2D91BA5EFE3A}"/>
              </a:ext>
            </a:extLst>
          </p:cNvPr>
          <p:cNvSpPr>
            <a:spLocks noGrp="1"/>
          </p:cNvSpPr>
          <p:nvPr>
            <p:ph sz="quarter" idx="99"/>
          </p:nvPr>
        </p:nvSpPr>
        <p:spPr>
          <a:xfrm>
            <a:off x="4599821" y="2336215"/>
            <a:ext cx="3852430" cy="4200555"/>
          </a:xfrm>
        </p:spPr>
        <p:txBody>
          <a:bodyPr wrap="square"/>
          <a:lstStyle>
            <a:lvl1pPr>
              <a:defRPr lang="en-US" sz="1200" kern="1200" baseline="0" dirty="0">
                <a:solidFill>
                  <a:schemeClr val="tx1"/>
                </a:solidFill>
                <a:latin typeface="+mj-lt"/>
                <a:ea typeface="Caecilia LT Std Light" pitchFamily="50" charset="0"/>
                <a:cs typeface="Caecilia LT Std Light" pitchFamily="50" charset="0"/>
              </a:defRPr>
            </a:lvl1pPr>
            <a:lvl2pPr>
              <a:defRPr lang="en-US" sz="1200" b="0" kern="1200" dirty="0">
                <a:solidFill>
                  <a:schemeClr val="tx2"/>
                </a:solidFill>
                <a:latin typeface="+mj-lt"/>
                <a:ea typeface="Caecilia LT Std Roman" pitchFamily="50" charset="0"/>
                <a:cs typeface="Caecilia LT Std Roman" pitchFamily="50" charset="0"/>
              </a:defRPr>
            </a:lvl2pPr>
            <a:lvl3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3pPr>
            <a:lvl4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5pPr>
          </a:lstStyle>
          <a:p>
            <a:pPr lvl="0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Click to edit Master text styles</a:t>
            </a:r>
          </a:p>
          <a:p>
            <a:pPr lvl="1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Second level</a:t>
            </a:r>
          </a:p>
          <a:p>
            <a:pPr lvl="2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lvl="3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Fourth level</a:t>
            </a:r>
          </a:p>
          <a:p>
            <a:pPr lvl="4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642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full siz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47564" y="654767"/>
            <a:ext cx="7804689" cy="854020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2335098"/>
            <a:ext cx="9144000" cy="4201583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6AE7B5FC-A1A0-471A-AA4A-27B9953E3F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3" y="1548806"/>
            <a:ext cx="7804689" cy="744573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38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- small text with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47564" y="654767"/>
            <a:ext cx="7804689" cy="854020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275856" y="2329881"/>
            <a:ext cx="5868144" cy="4201583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4025FE0-5654-497C-BE47-B54D0C4F8F5F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647563" y="2337545"/>
            <a:ext cx="2484278" cy="4201583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Caecilia LT Std Light" panose="02060503040505020204" pitchFamily="18" charset="0"/>
              <a:buChar char="∙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BA081483-C807-4F7E-8ECF-A6F95EED26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3" y="1548806"/>
            <a:ext cx="7804689" cy="744573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309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text with sma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47564" y="654767"/>
            <a:ext cx="7804689" cy="854020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05514" y="2337545"/>
            <a:ext cx="3138487" cy="4201583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CF43E56-B27B-4B77-882D-53DA4AA080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562" y="2337545"/>
            <a:ext cx="5220582" cy="4201583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Caecilia LT Std Light" panose="02060503040505020204" pitchFamily="18" charset="0"/>
              <a:buChar char="∙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E2473A97-D0B9-4CBA-B8BA-394C48E485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3" y="1548806"/>
            <a:ext cx="7804689" cy="744573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964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 with 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47564" y="654767"/>
            <a:ext cx="7809282" cy="854020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11"/>
          <p:cNvSpPr>
            <a:spLocks noGrp="1" noChangeAspect="1"/>
          </p:cNvSpPr>
          <p:nvPr>
            <p:ph type="pic" sz="quarter" idx="98"/>
          </p:nvPr>
        </p:nvSpPr>
        <p:spPr>
          <a:xfrm>
            <a:off x="6593975" y="4233892"/>
            <a:ext cx="1216579" cy="1622105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29"/>
          <p:cNvSpPr>
            <a:spLocks noGrp="1"/>
          </p:cNvSpPr>
          <p:nvPr>
            <p:ph type="body" sz="quarter" idx="107" hasCustomPrompt="1"/>
          </p:nvPr>
        </p:nvSpPr>
        <p:spPr>
          <a:xfrm>
            <a:off x="6624805" y="6004344"/>
            <a:ext cx="1827446" cy="24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08"/>
          </p:nvPr>
        </p:nvSpPr>
        <p:spPr>
          <a:xfrm>
            <a:off x="6624805" y="6304344"/>
            <a:ext cx="1827446" cy="24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9F8EA6FE-1D89-4666-9B87-26F446B582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3" y="1548806"/>
            <a:ext cx="7804689" cy="744573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A1EF7D4-CADF-4DE1-9D47-51471C77F3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562" y="2337545"/>
            <a:ext cx="5868654" cy="4201583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Caecilia LT Std Light" panose="02060503040505020204" pitchFamily="18" charset="0"/>
              <a:buChar char="∙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731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61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slide - 8 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 noChangeAspect="1"/>
          </p:cNvSpPr>
          <p:nvPr>
            <p:ph type="pic" sz="quarter" idx="96"/>
          </p:nvPr>
        </p:nvSpPr>
        <p:spPr>
          <a:xfrm>
            <a:off x="647563" y="2591827"/>
            <a:ext cx="972110" cy="1296147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98" hasCustomPrompt="1"/>
          </p:nvPr>
        </p:nvSpPr>
        <p:spPr>
          <a:xfrm>
            <a:off x="647562" y="3983217"/>
            <a:ext cx="1827446" cy="24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99"/>
          </p:nvPr>
        </p:nvSpPr>
        <p:spPr>
          <a:xfrm>
            <a:off x="647562" y="4293096"/>
            <a:ext cx="1827446" cy="24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00"/>
          </p:nvPr>
        </p:nvSpPr>
        <p:spPr>
          <a:xfrm>
            <a:off x="2639012" y="2591827"/>
            <a:ext cx="972110" cy="1296147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01" hasCustomPrompt="1"/>
          </p:nvPr>
        </p:nvSpPr>
        <p:spPr>
          <a:xfrm>
            <a:off x="2639011" y="3983217"/>
            <a:ext cx="1827446" cy="240000"/>
          </a:xfrm>
        </p:spPr>
        <p:txBody>
          <a:bodyPr wrap="square" spcCol="0">
            <a:noAutofit/>
          </a:bodyPr>
          <a:lstStyle>
            <a:lvl1pPr marL="0" marR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2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Name surname</a:t>
            </a:r>
          </a:p>
        </p:txBody>
      </p:sp>
      <p:sp>
        <p:nvSpPr>
          <p:cNvPr id="15" name="Text Placeholder 29"/>
          <p:cNvSpPr>
            <a:spLocks noGrp="1"/>
          </p:cNvSpPr>
          <p:nvPr>
            <p:ph type="body" sz="quarter" idx="102"/>
          </p:nvPr>
        </p:nvSpPr>
        <p:spPr>
          <a:xfrm>
            <a:off x="2639976" y="4293096"/>
            <a:ext cx="1827446" cy="24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1"/>
          <p:cNvSpPr>
            <a:spLocks noGrp="1" noChangeAspect="1"/>
          </p:cNvSpPr>
          <p:nvPr>
            <p:ph type="pic" sz="quarter" idx="103"/>
          </p:nvPr>
        </p:nvSpPr>
        <p:spPr>
          <a:xfrm>
            <a:off x="4630461" y="2591827"/>
            <a:ext cx="972110" cy="1296147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04" hasCustomPrompt="1"/>
          </p:nvPr>
        </p:nvSpPr>
        <p:spPr>
          <a:xfrm>
            <a:off x="4630460" y="3983217"/>
            <a:ext cx="1827446" cy="24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05"/>
          </p:nvPr>
        </p:nvSpPr>
        <p:spPr>
          <a:xfrm>
            <a:off x="4632390" y="4293096"/>
            <a:ext cx="1827446" cy="24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1"/>
          <p:cNvSpPr>
            <a:spLocks noGrp="1" noChangeAspect="1"/>
          </p:cNvSpPr>
          <p:nvPr>
            <p:ph type="pic" sz="quarter" idx="106"/>
          </p:nvPr>
        </p:nvSpPr>
        <p:spPr>
          <a:xfrm>
            <a:off x="6621910" y="2591827"/>
            <a:ext cx="972110" cy="1296147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Text Placeholder 29"/>
          <p:cNvSpPr>
            <a:spLocks noGrp="1"/>
          </p:cNvSpPr>
          <p:nvPr>
            <p:ph type="body" sz="quarter" idx="107" hasCustomPrompt="1"/>
          </p:nvPr>
        </p:nvSpPr>
        <p:spPr>
          <a:xfrm>
            <a:off x="6624805" y="3983217"/>
            <a:ext cx="1827446" cy="24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08"/>
          </p:nvPr>
        </p:nvSpPr>
        <p:spPr>
          <a:xfrm>
            <a:off x="6624805" y="4293096"/>
            <a:ext cx="1827446" cy="24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11"/>
          <p:cNvSpPr>
            <a:spLocks noGrp="1" noChangeAspect="1"/>
          </p:cNvSpPr>
          <p:nvPr>
            <p:ph type="pic" sz="quarter" idx="109"/>
          </p:nvPr>
        </p:nvSpPr>
        <p:spPr>
          <a:xfrm>
            <a:off x="647564" y="4634136"/>
            <a:ext cx="972110" cy="1296147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Text Placeholder 29"/>
          <p:cNvSpPr>
            <a:spLocks noGrp="1"/>
          </p:cNvSpPr>
          <p:nvPr>
            <p:ph type="body" sz="quarter" idx="110" hasCustomPrompt="1"/>
          </p:nvPr>
        </p:nvSpPr>
        <p:spPr>
          <a:xfrm>
            <a:off x="647563" y="6008400"/>
            <a:ext cx="1827446" cy="24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11"/>
          </p:nvPr>
        </p:nvSpPr>
        <p:spPr>
          <a:xfrm>
            <a:off x="647563" y="6309320"/>
            <a:ext cx="1827446" cy="24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11"/>
          <p:cNvSpPr>
            <a:spLocks noGrp="1" noChangeAspect="1"/>
          </p:cNvSpPr>
          <p:nvPr>
            <p:ph type="pic" sz="quarter" idx="112"/>
          </p:nvPr>
        </p:nvSpPr>
        <p:spPr>
          <a:xfrm>
            <a:off x="2639013" y="4634136"/>
            <a:ext cx="972110" cy="1296147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113" hasCustomPrompt="1"/>
          </p:nvPr>
        </p:nvSpPr>
        <p:spPr>
          <a:xfrm>
            <a:off x="2639012" y="6008400"/>
            <a:ext cx="1827446" cy="24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9" name="Text Placeholder 29"/>
          <p:cNvSpPr>
            <a:spLocks noGrp="1"/>
          </p:cNvSpPr>
          <p:nvPr>
            <p:ph type="body" sz="quarter" idx="114"/>
          </p:nvPr>
        </p:nvSpPr>
        <p:spPr>
          <a:xfrm>
            <a:off x="2639977" y="6309320"/>
            <a:ext cx="1827446" cy="24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1"/>
          <p:cNvSpPr>
            <a:spLocks noGrp="1" noChangeAspect="1"/>
          </p:cNvSpPr>
          <p:nvPr>
            <p:ph type="pic" sz="quarter" idx="115"/>
          </p:nvPr>
        </p:nvSpPr>
        <p:spPr>
          <a:xfrm>
            <a:off x="4630462" y="4634136"/>
            <a:ext cx="972110" cy="1296147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116" hasCustomPrompt="1"/>
          </p:nvPr>
        </p:nvSpPr>
        <p:spPr>
          <a:xfrm>
            <a:off x="4630461" y="6008400"/>
            <a:ext cx="1827446" cy="24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36" name="Text Placeholder 29"/>
          <p:cNvSpPr>
            <a:spLocks noGrp="1"/>
          </p:cNvSpPr>
          <p:nvPr>
            <p:ph type="body" sz="quarter" idx="117"/>
          </p:nvPr>
        </p:nvSpPr>
        <p:spPr>
          <a:xfrm>
            <a:off x="4632391" y="6309320"/>
            <a:ext cx="1827446" cy="24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11"/>
          <p:cNvSpPr>
            <a:spLocks noGrp="1" noChangeAspect="1"/>
          </p:cNvSpPr>
          <p:nvPr>
            <p:ph type="pic" sz="quarter" idx="118"/>
          </p:nvPr>
        </p:nvSpPr>
        <p:spPr>
          <a:xfrm>
            <a:off x="6621911" y="4634136"/>
            <a:ext cx="972110" cy="1296147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8" name="Text Placeholder 29"/>
          <p:cNvSpPr>
            <a:spLocks noGrp="1"/>
          </p:cNvSpPr>
          <p:nvPr>
            <p:ph type="body" sz="quarter" idx="119" hasCustomPrompt="1"/>
          </p:nvPr>
        </p:nvSpPr>
        <p:spPr>
          <a:xfrm>
            <a:off x="6624806" y="6008400"/>
            <a:ext cx="1827446" cy="240000"/>
          </a:xfrm>
        </p:spPr>
        <p:txBody>
          <a:bodyPr wrap="square" spcCol="0">
            <a:noAutofit/>
          </a:bodyPr>
          <a:lstStyle>
            <a:lvl1pPr marL="0" marR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2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Name surname</a:t>
            </a:r>
          </a:p>
        </p:txBody>
      </p:sp>
      <p:sp>
        <p:nvSpPr>
          <p:cNvPr id="39" name="Text Placeholder 29"/>
          <p:cNvSpPr>
            <a:spLocks noGrp="1"/>
          </p:cNvSpPr>
          <p:nvPr>
            <p:ph type="body" sz="quarter" idx="120"/>
          </p:nvPr>
        </p:nvSpPr>
        <p:spPr>
          <a:xfrm>
            <a:off x="6624806" y="6309320"/>
            <a:ext cx="1827446" cy="24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"/>
          <p:cNvSpPr>
            <a:spLocks noGrp="1"/>
          </p:cNvSpPr>
          <p:nvPr>
            <p:ph type="title"/>
          </p:nvPr>
        </p:nvSpPr>
        <p:spPr>
          <a:xfrm>
            <a:off x="647564" y="654767"/>
            <a:ext cx="7809282" cy="854020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E374C88E-555F-40C7-8C40-E18BA43FD8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3" y="1548806"/>
            <a:ext cx="7804689" cy="744573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546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 with top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47564" y="654767"/>
            <a:ext cx="6372708" cy="854020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11"/>
          <p:cNvSpPr>
            <a:spLocks noGrp="1" noChangeAspect="1"/>
          </p:cNvSpPr>
          <p:nvPr>
            <p:ph type="pic" sz="quarter" idx="98"/>
          </p:nvPr>
        </p:nvSpPr>
        <p:spPr>
          <a:xfrm>
            <a:off x="7235673" y="658014"/>
            <a:ext cx="1216579" cy="1622105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6AA8C2EF-5EC4-4DE1-8AD0-04790CC7AE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4" y="1548806"/>
            <a:ext cx="6372709" cy="744573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7C1819C-D053-4945-BE32-3D334A519D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562" y="2337545"/>
            <a:ext cx="7813065" cy="4201583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Caecilia LT Std Light" panose="02060503040505020204" pitchFamily="18" charset="0"/>
              <a:buChar char="∙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007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slide - Panel layout - 4 bi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 noChangeAspect="1"/>
          </p:cNvSpPr>
          <p:nvPr>
            <p:ph type="pic" sz="quarter" idx="96"/>
          </p:nvPr>
        </p:nvSpPr>
        <p:spPr>
          <a:xfrm>
            <a:off x="647562" y="2414461"/>
            <a:ext cx="1149719" cy="1532959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98" hasCustomPrompt="1"/>
          </p:nvPr>
        </p:nvSpPr>
        <p:spPr>
          <a:xfrm>
            <a:off x="647561" y="4082488"/>
            <a:ext cx="1827446" cy="24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Caecilia LT Std Light" panose="02060503040505020204" pitchFamily="18" charset="0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99"/>
          </p:nvPr>
        </p:nvSpPr>
        <p:spPr>
          <a:xfrm>
            <a:off x="647561" y="4437139"/>
            <a:ext cx="1827446" cy="240000"/>
          </a:xfrm>
        </p:spPr>
        <p:txBody>
          <a:bodyPr wrap="square" spcCol="0">
            <a:noAutofit/>
          </a:bodyPr>
          <a:lstStyle>
            <a:lvl1pPr marL="0" marR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00"/>
          </p:nvPr>
        </p:nvSpPr>
        <p:spPr>
          <a:xfrm>
            <a:off x="2639012" y="2414461"/>
            <a:ext cx="1149719" cy="1532959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01" hasCustomPrompt="1"/>
          </p:nvPr>
        </p:nvSpPr>
        <p:spPr>
          <a:xfrm>
            <a:off x="2639011" y="4082488"/>
            <a:ext cx="1827446" cy="24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Caecilia LT Std Light" panose="02060503040505020204" pitchFamily="18" charset="0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5" name="Text Placeholder 29"/>
          <p:cNvSpPr>
            <a:spLocks noGrp="1"/>
          </p:cNvSpPr>
          <p:nvPr>
            <p:ph type="body" sz="quarter" idx="102"/>
          </p:nvPr>
        </p:nvSpPr>
        <p:spPr>
          <a:xfrm>
            <a:off x="2639011" y="4437139"/>
            <a:ext cx="1827446" cy="240000"/>
          </a:xfrm>
        </p:spPr>
        <p:txBody>
          <a:bodyPr wrap="square" spcCol="0">
            <a:noAutofit/>
          </a:bodyPr>
          <a:lstStyle>
            <a:lvl1pPr marL="0" marR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Picture Placeholder 11"/>
          <p:cNvSpPr>
            <a:spLocks noGrp="1" noChangeAspect="1"/>
          </p:cNvSpPr>
          <p:nvPr>
            <p:ph type="pic" sz="quarter" idx="103"/>
          </p:nvPr>
        </p:nvSpPr>
        <p:spPr>
          <a:xfrm>
            <a:off x="4630461" y="2414461"/>
            <a:ext cx="1149719" cy="1532959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04" hasCustomPrompt="1"/>
          </p:nvPr>
        </p:nvSpPr>
        <p:spPr>
          <a:xfrm>
            <a:off x="4630460" y="4082488"/>
            <a:ext cx="1827446" cy="24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Caecilia LT Std Light" panose="02060503040505020204" pitchFamily="18" charset="0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05"/>
          </p:nvPr>
        </p:nvSpPr>
        <p:spPr>
          <a:xfrm>
            <a:off x="4630460" y="4437139"/>
            <a:ext cx="1827446" cy="240000"/>
          </a:xfrm>
        </p:spPr>
        <p:txBody>
          <a:bodyPr wrap="square" spcCol="0">
            <a:noAutofit/>
          </a:bodyPr>
          <a:lstStyle>
            <a:lvl1pPr marL="0" marR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9" name="Picture Placeholder 11"/>
          <p:cNvSpPr>
            <a:spLocks noGrp="1" noChangeAspect="1"/>
          </p:cNvSpPr>
          <p:nvPr>
            <p:ph type="pic" sz="quarter" idx="106"/>
          </p:nvPr>
        </p:nvSpPr>
        <p:spPr>
          <a:xfrm>
            <a:off x="6621910" y="2414461"/>
            <a:ext cx="1149719" cy="1532959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Text Placeholder 29"/>
          <p:cNvSpPr>
            <a:spLocks noGrp="1"/>
          </p:cNvSpPr>
          <p:nvPr>
            <p:ph type="body" sz="quarter" idx="107" hasCustomPrompt="1"/>
          </p:nvPr>
        </p:nvSpPr>
        <p:spPr>
          <a:xfrm>
            <a:off x="6621909" y="4082488"/>
            <a:ext cx="1827446" cy="24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Caecilia LT Std Light" panose="02060503040505020204" pitchFamily="18" charset="0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08"/>
          </p:nvPr>
        </p:nvSpPr>
        <p:spPr>
          <a:xfrm>
            <a:off x="6621909" y="4437139"/>
            <a:ext cx="1827446" cy="240000"/>
          </a:xfrm>
        </p:spPr>
        <p:txBody>
          <a:bodyPr wrap="square" spcCol="0">
            <a:noAutofit/>
          </a:bodyPr>
          <a:lstStyle>
            <a:lvl1pPr marL="0" marR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647564" y="654767"/>
            <a:ext cx="7804689" cy="854020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47563" y="1548806"/>
            <a:ext cx="7804689" cy="744573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2"/>
          </p:nvPr>
        </p:nvSpPr>
        <p:spPr>
          <a:xfrm>
            <a:off x="647562" y="4770492"/>
            <a:ext cx="1827447" cy="1768635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Caecilia LT Std Light" panose="02060503040505020204" pitchFamily="18" charset="0"/>
              <a:buChar char="∙"/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13"/>
          </p:nvPr>
        </p:nvSpPr>
        <p:spPr>
          <a:xfrm>
            <a:off x="2639012" y="4770492"/>
            <a:ext cx="1827447" cy="1768635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Caecilia LT Std Light" panose="02060503040505020204" pitchFamily="18" charset="0"/>
              <a:buChar char="∙"/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4"/>
          </p:nvPr>
        </p:nvSpPr>
        <p:spPr>
          <a:xfrm>
            <a:off x="4630461" y="4770492"/>
            <a:ext cx="1827447" cy="1768635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Caecilia LT Std Light" panose="02060503040505020204" pitchFamily="18" charset="0"/>
              <a:buChar char="∙"/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15"/>
          </p:nvPr>
        </p:nvSpPr>
        <p:spPr>
          <a:xfrm>
            <a:off x="6621910" y="4770492"/>
            <a:ext cx="1827447" cy="1768635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Caecilia LT Std Light" panose="02060503040505020204" pitchFamily="18" charset="0"/>
              <a:buChar char="∙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0148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slide - no disclaim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-Shape 4">
            <a:extLst>
              <a:ext uri="{FF2B5EF4-FFF2-40B4-BE49-F238E27FC236}">
                <a16:creationId xmlns:a16="http://schemas.microsoft.com/office/drawing/2014/main" id="{B03D229B-02F0-4456-9066-D2EC2DC03CAF}"/>
              </a:ext>
            </a:extLst>
          </p:cNvPr>
          <p:cNvSpPr/>
          <p:nvPr/>
        </p:nvSpPr>
        <p:spPr>
          <a:xfrm rot="5400000">
            <a:off x="1139825" y="-1143000"/>
            <a:ext cx="6858000" cy="9144000"/>
          </a:xfrm>
          <a:prstGeom prst="corner">
            <a:avLst>
              <a:gd name="adj1" fmla="val 15202"/>
              <a:gd name="adj2" fmla="val 15145"/>
            </a:avLst>
          </a:prstGeom>
          <a:solidFill>
            <a:srgbClr val="3389A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D0E60483-89AC-457B-A9E8-10B719D6D9B8}"/>
              </a:ext>
            </a:extLst>
          </p:cNvPr>
          <p:cNvSpPr txBox="1"/>
          <p:nvPr/>
        </p:nvSpPr>
        <p:spPr>
          <a:xfrm>
            <a:off x="7342189" y="6070601"/>
            <a:ext cx="1398587" cy="19236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50" spc="-25">
                <a:solidFill>
                  <a:schemeClr val="bg1"/>
                </a:solidFill>
                <a:latin typeface="Caecilia LT Std Light" pitchFamily="50" charset="0"/>
                <a:cs typeface="Caecilia LT Std Bold"/>
              </a:rPr>
              <a:t>ww</a:t>
            </a:r>
            <a:r>
              <a:rPr sz="1250" spc="-120">
                <a:solidFill>
                  <a:schemeClr val="bg1"/>
                </a:solidFill>
                <a:latin typeface="Caecilia LT Std Light" pitchFamily="50" charset="0"/>
                <a:cs typeface="Caecilia LT Std Bold"/>
              </a:rPr>
              <a:t>w</a:t>
            </a:r>
            <a:r>
              <a:rPr sz="1250" spc="-25">
                <a:solidFill>
                  <a:schemeClr val="bg1"/>
                </a:solidFill>
                <a:latin typeface="Caecilia LT Std Light" pitchFamily="50" charset="0"/>
                <a:cs typeface="Caecilia LT Std Bold"/>
              </a:rPr>
              <a:t>.c</a:t>
            </a:r>
            <a:r>
              <a:rPr sz="1250" spc="-55">
                <a:solidFill>
                  <a:schemeClr val="bg1"/>
                </a:solidFill>
                <a:latin typeface="Caecilia LT Std Light" pitchFamily="50" charset="0"/>
                <a:cs typeface="Caecilia LT Std Bold"/>
              </a:rPr>
              <a:t>l</a:t>
            </a:r>
            <a:r>
              <a:rPr sz="1250" spc="-25">
                <a:solidFill>
                  <a:schemeClr val="bg1"/>
                </a:solidFill>
                <a:latin typeface="Caecilia LT Std Light" pitchFamily="50" charset="0"/>
                <a:cs typeface="Caecilia LT Std Bold"/>
              </a:rPr>
              <a:t>ydeco.com</a:t>
            </a:r>
            <a:endParaRPr sz="1250">
              <a:solidFill>
                <a:schemeClr val="bg1"/>
              </a:solidFill>
              <a:latin typeface="Caecilia LT Std Light" pitchFamily="50" charset="0"/>
              <a:cs typeface="Caecilia LT Std Bold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8442" y="2344367"/>
            <a:ext cx="7293810" cy="1660699"/>
          </a:xfrm>
          <a:ln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158441" y="4309229"/>
            <a:ext cx="7293810" cy="46757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 baseline="0">
                <a:solidFill>
                  <a:schemeClr val="bg1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1158441" y="4776805"/>
            <a:ext cx="7293810" cy="106621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475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slide - with disclaim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A22CD62A-7314-4349-B7BD-727C10A1E25B}"/>
              </a:ext>
            </a:extLst>
          </p:cNvPr>
          <p:cNvSpPr txBox="1"/>
          <p:nvPr/>
        </p:nvSpPr>
        <p:spPr>
          <a:xfrm>
            <a:off x="7342189" y="6070601"/>
            <a:ext cx="1398587" cy="19236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50" spc="-25">
                <a:solidFill>
                  <a:schemeClr val="bg1"/>
                </a:solidFill>
                <a:latin typeface="Caecilia LT Std Light" pitchFamily="50" charset="0"/>
                <a:cs typeface="Caecilia LT Std Bold"/>
              </a:rPr>
              <a:t>ww</a:t>
            </a:r>
            <a:r>
              <a:rPr sz="1250" spc="-120">
                <a:solidFill>
                  <a:schemeClr val="bg1"/>
                </a:solidFill>
                <a:latin typeface="Caecilia LT Std Light" pitchFamily="50" charset="0"/>
                <a:cs typeface="Caecilia LT Std Bold"/>
              </a:rPr>
              <a:t>w</a:t>
            </a:r>
            <a:r>
              <a:rPr sz="1250" spc="-25">
                <a:solidFill>
                  <a:schemeClr val="bg1"/>
                </a:solidFill>
                <a:latin typeface="Caecilia LT Std Light" pitchFamily="50" charset="0"/>
                <a:cs typeface="Caecilia LT Std Bold"/>
              </a:rPr>
              <a:t>.c</a:t>
            </a:r>
            <a:r>
              <a:rPr sz="1250" spc="-55">
                <a:solidFill>
                  <a:schemeClr val="bg1"/>
                </a:solidFill>
                <a:latin typeface="Caecilia LT Std Light" pitchFamily="50" charset="0"/>
                <a:cs typeface="Caecilia LT Std Bold"/>
              </a:rPr>
              <a:t>l</a:t>
            </a:r>
            <a:r>
              <a:rPr sz="1250" spc="-25">
                <a:solidFill>
                  <a:schemeClr val="bg1"/>
                </a:solidFill>
                <a:latin typeface="Caecilia LT Std Light" pitchFamily="50" charset="0"/>
                <a:cs typeface="Caecilia LT Std Bold"/>
              </a:rPr>
              <a:t>ydeco.com</a:t>
            </a:r>
            <a:endParaRPr sz="1250">
              <a:solidFill>
                <a:schemeClr val="bg1"/>
              </a:solidFill>
              <a:latin typeface="Caecilia LT Std Light" pitchFamily="50" charset="0"/>
              <a:cs typeface="Caecilia LT Std Bold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D14BE89D-56F7-493E-BFD8-82B0952C3799}"/>
              </a:ext>
            </a:extLst>
          </p:cNvPr>
          <p:cNvSpPr txBox="1"/>
          <p:nvPr/>
        </p:nvSpPr>
        <p:spPr>
          <a:xfrm>
            <a:off x="1158876" y="6070601"/>
            <a:ext cx="1165225" cy="19236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50" spc="-30">
                <a:solidFill>
                  <a:srgbClr val="FFFFFF"/>
                </a:solidFill>
                <a:latin typeface="Caecilia LT Std Roman" pitchFamily="50" charset="0"/>
                <a:cs typeface="Caecilia LT Std Bold"/>
              </a:rPr>
              <a:t>Clyde </a:t>
            </a:r>
            <a:r>
              <a:rPr sz="1250">
                <a:solidFill>
                  <a:srgbClr val="FFFFFF"/>
                </a:solidFill>
                <a:latin typeface="Caecilia LT Std Roman" pitchFamily="50" charset="0"/>
                <a:cs typeface="Caecilia LT Std Bold"/>
              </a:rPr>
              <a:t>&amp; </a:t>
            </a:r>
            <a:r>
              <a:rPr sz="1250" spc="-15">
                <a:solidFill>
                  <a:srgbClr val="FFFFFF"/>
                </a:solidFill>
                <a:latin typeface="Caecilia LT Std Roman" pitchFamily="50" charset="0"/>
                <a:cs typeface="Caecilia LT Std Bold"/>
              </a:rPr>
              <a:t>Co</a:t>
            </a:r>
            <a:r>
              <a:rPr sz="1250" spc="-195">
                <a:solidFill>
                  <a:srgbClr val="FFFFFF"/>
                </a:solidFill>
                <a:latin typeface="Caecilia LT Std Roman" pitchFamily="50" charset="0"/>
                <a:cs typeface="Caecilia LT Std Bold"/>
              </a:rPr>
              <a:t> </a:t>
            </a:r>
            <a:r>
              <a:rPr sz="1250" spc="-25">
                <a:solidFill>
                  <a:srgbClr val="FFFFFF"/>
                </a:solidFill>
                <a:latin typeface="Caecilia LT Std Roman" pitchFamily="50" charset="0"/>
                <a:cs typeface="Caecilia LT Std Bold"/>
              </a:rPr>
              <a:t>LLP</a:t>
            </a:r>
            <a:endParaRPr sz="1250">
              <a:latin typeface="Caecilia LT Std Roman" pitchFamily="50" charset="0"/>
              <a:cs typeface="Caecilia LT Std Bold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76864AE7-935A-4EC3-8E41-C0C1BD04B67C}"/>
              </a:ext>
            </a:extLst>
          </p:cNvPr>
          <p:cNvSpPr txBox="1"/>
          <p:nvPr/>
        </p:nvSpPr>
        <p:spPr>
          <a:xfrm>
            <a:off x="1158875" y="4697777"/>
            <a:ext cx="1976438" cy="114845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127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5pPr>
            <a:lvl6pPr marL="25146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6pPr>
            <a:lvl7pPr marL="29718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7pPr>
            <a:lvl8pPr marL="34290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8pPr>
            <a:lvl9pPr marL="38862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en-GB" altLang="en-US" sz="700">
                <a:solidFill>
                  <a:srgbClr val="FFFFFF"/>
                </a:solidFill>
                <a:ea typeface="Caecilia LT Std Light" panose="02060503040505020204" pitchFamily="18" charset="0"/>
                <a:cs typeface="Caecilia LT Std Light" panose="02060503040505020204" pitchFamily="18" charset="0"/>
              </a:rPr>
              <a:t>Clyde &amp; Co LLP accepts no responsibility for loss occasioned to any person acting or refraining from acting as a result of material contained in this summary. No part of this summary may be used, reproduced, stored in a retrieval system or transmitted in any form or by any means, electronic, mechanical, photocopying, reading or otherwise without the prior permission of Clyde &amp; Co LLP. </a:t>
            </a:r>
          </a:p>
          <a:p>
            <a:pPr eaLnBrk="1" hangingPunct="1">
              <a:lnSpc>
                <a:spcPct val="107000"/>
              </a:lnSpc>
            </a:pPr>
            <a:r>
              <a:rPr lang="en-GB" altLang="en-US" sz="700">
                <a:solidFill>
                  <a:srgbClr val="FFFFFF"/>
                </a:solidFill>
                <a:ea typeface="Caecilia LT Std Light" panose="02060503040505020204" pitchFamily="18" charset="0"/>
                <a:cs typeface="Caecilia LT Std Light" panose="02060503040505020204" pitchFamily="18" charset="0"/>
              </a:rPr>
              <a:t>© Clyde &amp; Co LLP 2023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3455876" y="4309229"/>
            <a:ext cx="4996376" cy="46757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 baseline="0">
                <a:solidFill>
                  <a:schemeClr val="bg1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3455876" y="4776805"/>
            <a:ext cx="4996376" cy="106621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1158442" y="2344367"/>
            <a:ext cx="7293810" cy="1660699"/>
          </a:xfrm>
          <a:ln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94BD84AA-B7DC-4AB0-A961-9B65CC21E3E1}"/>
              </a:ext>
            </a:extLst>
          </p:cNvPr>
          <p:cNvSpPr/>
          <p:nvPr userDrawn="1"/>
        </p:nvSpPr>
        <p:spPr>
          <a:xfrm rot="5400000">
            <a:off x="1139825" y="-1143000"/>
            <a:ext cx="6858000" cy="9144000"/>
          </a:xfrm>
          <a:prstGeom prst="corner">
            <a:avLst>
              <a:gd name="adj1" fmla="val 15202"/>
              <a:gd name="adj2" fmla="val 1514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4519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front cover - with image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-Shape 4">
            <a:extLst>
              <a:ext uri="{FF2B5EF4-FFF2-40B4-BE49-F238E27FC236}">
                <a16:creationId xmlns:a16="http://schemas.microsoft.com/office/drawing/2014/main" id="{20C3CA58-70C3-4A0B-A968-98FC8FF0E072}"/>
              </a:ext>
            </a:extLst>
          </p:cNvPr>
          <p:cNvSpPr/>
          <p:nvPr/>
        </p:nvSpPr>
        <p:spPr>
          <a:xfrm rot="5400000">
            <a:off x="1139825" y="-1143000"/>
            <a:ext cx="6858000" cy="9144000"/>
          </a:xfrm>
          <a:prstGeom prst="corner">
            <a:avLst>
              <a:gd name="adj1" fmla="val 15202"/>
              <a:gd name="adj2" fmla="val 15145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F5C9E1D-5D53-4310-958E-F5CA5E2CA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545167"/>
            <a:ext cx="2001838" cy="4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1122486" y="2996952"/>
            <a:ext cx="6549785" cy="1718256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115616" y="5003242"/>
            <a:ext cx="6556654" cy="26292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  <a:latin typeface="Caecilia LT Std Roman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1116315" y="5470817"/>
            <a:ext cx="6556654" cy="195507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66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ims front cover - with image fram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4545BDD-9333-4AA8-B794-8BE08EE4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1" y="6477000"/>
            <a:ext cx="404813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 anchor="ctr"/>
          <a:lstStyle>
            <a:lvl1pPr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5pPr>
            <a:lvl6pPr marL="25146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6pPr>
            <a:lvl7pPr marL="29718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7pPr>
            <a:lvl8pPr marL="34290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8pPr>
            <a:lvl9pPr marL="38862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9pPr>
          </a:lstStyle>
          <a:p>
            <a:pPr algn="r" eaLnBrk="1" hangingPunct="1"/>
            <a:fld id="{D0D8D62B-2EAD-4360-B623-D99606A7BAD4}" type="slidenum">
              <a:rPr lang="en-GB" altLang="en-US" sz="700">
                <a:solidFill>
                  <a:schemeClr val="bg1"/>
                </a:solidFill>
                <a:latin typeface="Caecilia LT Std Roman" panose="02060503050505020204" pitchFamily="18" charset="0"/>
                <a:ea typeface="Caecilia LT Std Roman" panose="02060503050505020204" pitchFamily="18" charset="0"/>
                <a:cs typeface="Caecilia LT Std Roman" panose="02060503050505020204" pitchFamily="18" charset="0"/>
              </a:rPr>
              <a:pPr algn="r" eaLnBrk="1" hangingPunct="1"/>
              <a:t>‹#›</a:t>
            </a:fld>
            <a:endParaRPr lang="en-GB" altLang="en-US" sz="700">
              <a:solidFill>
                <a:schemeClr val="bg1"/>
              </a:solidFill>
              <a:latin typeface="Caecilia LT Std Roman" panose="02060503050505020204" pitchFamily="18" charset="0"/>
              <a:ea typeface="Caecilia LT Std Roman" panose="02060503050505020204" pitchFamily="18" charset="0"/>
              <a:cs typeface="Caecilia LT Std Roman" panose="02060503050505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7DA60A-FE52-440F-BD8C-4C2A4B888AAD}"/>
              </a:ext>
            </a:extLst>
          </p:cNvPr>
          <p:cNvSpPr/>
          <p:nvPr/>
        </p:nvSpPr>
        <p:spPr>
          <a:xfrm>
            <a:off x="777876" y="1037168"/>
            <a:ext cx="8366125" cy="58208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8E5AA47-9A93-4D58-A319-B83D600E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2996952"/>
            <a:ext cx="6549785" cy="1718256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C30DB2D5-CDE8-4E27-98D8-25DC943C12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5003242"/>
            <a:ext cx="6556654" cy="26292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  <a:latin typeface="Caecilia LT Std Roman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8C48E520-E8EA-4F30-9B29-05FD1A102F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6315" y="5470817"/>
            <a:ext cx="6556654" cy="195507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84EE140-141E-4366-8F5C-197D2B5AC3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545167"/>
            <a:ext cx="2001838" cy="4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61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front cover - with solid shaded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60AE7FE-5799-4258-A3DD-0FDDE50DD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1" y="6477000"/>
            <a:ext cx="404813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 anchor="ctr"/>
          <a:lstStyle>
            <a:lvl1pPr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5pPr>
            <a:lvl6pPr marL="25146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6pPr>
            <a:lvl7pPr marL="29718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7pPr>
            <a:lvl8pPr marL="34290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8pPr>
            <a:lvl9pPr marL="38862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9pPr>
          </a:lstStyle>
          <a:p>
            <a:pPr algn="r" eaLnBrk="1" hangingPunct="1"/>
            <a:fld id="{CD598F4D-1AF1-4288-9F7F-B5E7F3B2B581}" type="slidenum">
              <a:rPr lang="en-GB" altLang="en-US" sz="700">
                <a:solidFill>
                  <a:schemeClr val="bg1"/>
                </a:solidFill>
                <a:latin typeface="Caecilia LT Std Roman" panose="02060503050505020204" pitchFamily="18" charset="0"/>
                <a:ea typeface="Caecilia LT Std Roman" panose="02060503050505020204" pitchFamily="18" charset="0"/>
                <a:cs typeface="Caecilia LT Std Roman" panose="02060503050505020204" pitchFamily="18" charset="0"/>
              </a:rPr>
              <a:pPr algn="r" eaLnBrk="1" hangingPunct="1"/>
              <a:t>‹#›</a:t>
            </a:fld>
            <a:endParaRPr lang="en-GB" altLang="en-US" sz="700">
              <a:solidFill>
                <a:schemeClr val="bg1"/>
              </a:solidFill>
              <a:latin typeface="Caecilia LT Std Roman" panose="02060503050505020204" pitchFamily="18" charset="0"/>
              <a:ea typeface="Caecilia LT Std Roman" panose="02060503050505020204" pitchFamily="18" charset="0"/>
              <a:cs typeface="Caecilia LT Std Roman" panose="02060503050505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132946-FE5B-4C30-845E-7A185177AB79}"/>
              </a:ext>
            </a:extLst>
          </p:cNvPr>
          <p:cNvSpPr/>
          <p:nvPr/>
        </p:nvSpPr>
        <p:spPr>
          <a:xfrm>
            <a:off x="777876" y="1037168"/>
            <a:ext cx="8366125" cy="582083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122486" y="2996952"/>
            <a:ext cx="6549785" cy="1718256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115616" y="5003242"/>
            <a:ext cx="6556654" cy="26292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  <a:latin typeface="Caecilia LT Std Roman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1116315" y="5470817"/>
            <a:ext cx="6556654" cy="195507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268CF99-E2A4-4CD0-AF7E-D116D9142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545167"/>
            <a:ext cx="2001838" cy="4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06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22486" y="2996952"/>
            <a:ext cx="6549785" cy="1718256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115616" y="5003242"/>
            <a:ext cx="6556654" cy="26292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  <a:latin typeface="Caecilia LT Std Roman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39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83D037-817A-4232-8255-F8226C386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988485"/>
            <a:ext cx="114141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5pPr>
            <a:lvl6pPr marL="25146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6pPr>
            <a:lvl7pPr marL="29718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7pPr>
            <a:lvl8pPr marL="34290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8pPr>
            <a:lvl9pPr marL="38862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9pPr>
          </a:lstStyle>
          <a:p>
            <a:pPr eaLnBrk="1" hangingPunct="1"/>
            <a:r>
              <a:rPr lang="en-GB" altLang="en-US" sz="11500" b="1">
                <a:solidFill>
                  <a:schemeClr val="bg1"/>
                </a:solidFill>
                <a:latin typeface="Arial" panose="020B0604020202020204" pitchFamily="34" charset="0"/>
                <a:ea typeface="Caecilia LT Std Heavy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108" y="2053615"/>
            <a:ext cx="6549785" cy="2174708"/>
          </a:xfrm>
          <a:ln>
            <a:noFill/>
          </a:ln>
        </p:spPr>
        <p:txBody>
          <a:bodyPr lIns="180000" tIns="180000" rIns="180000" bIns="180000" anchor="t">
            <a:normAutofit/>
          </a:bodyPr>
          <a:lstStyle>
            <a:lvl1pPr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35796" y="5109634"/>
            <a:ext cx="3636404" cy="671628"/>
          </a:xfrm>
        </p:spPr>
        <p:txBody>
          <a:bodyPr>
            <a:noAutofit/>
          </a:bodyPr>
          <a:lstStyle>
            <a:lvl1pPr algn="ctr">
              <a:defRPr sz="1200" b="0">
                <a:solidFill>
                  <a:schemeClr val="bg1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12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47564" y="654767"/>
            <a:ext cx="7804689" cy="854020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47563" y="1548806"/>
            <a:ext cx="7804689" cy="744573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47562" y="2337545"/>
            <a:ext cx="7813065" cy="4201583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tabLst>
                <a:tab pos="804863" algn="l"/>
              </a:tabLs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Caecilia LT Std Light" panose="02060503040505020204" pitchFamily="18" charset="0"/>
              <a:buChar char="∙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147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47564" y="654767"/>
            <a:ext cx="7804689" cy="854020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04E3124E-32B3-4AA4-9ECB-BB73A15447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3" y="1548806"/>
            <a:ext cx="7804689" cy="744573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F3EF9A9-E4B7-41B1-89DE-3EEF370A78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562" y="2337545"/>
            <a:ext cx="7813065" cy="4201583"/>
          </a:xfrm>
        </p:spPr>
        <p:txBody>
          <a:bodyPr wrap="square" numCol="2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Caecilia LT Std Light" panose="02060503040505020204" pitchFamily="18" charset="0"/>
              <a:buChar char="∙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404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1A7C541-2541-4BAE-B618-E67AD90CB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1789" y="3543301"/>
            <a:ext cx="6550025" cy="295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6792" tIns="306792" rIns="76698" bIns="92037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presentation title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6E1B576-93A5-4366-81E8-912744B10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6" y="5602818"/>
            <a:ext cx="6119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931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 kern="1200">
          <a:solidFill>
            <a:schemeClr val="bg1"/>
          </a:solidFill>
          <a:latin typeface="+mj-lt"/>
          <a:ea typeface="Caecilia LT Std Light"/>
          <a:cs typeface="Caecilia LT Std Light"/>
        </a:defRPr>
      </a:lvl1pPr>
      <a:lvl2pPr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2pPr>
      <a:lvl3pPr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3pPr>
      <a:lvl4pPr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4pPr>
      <a:lvl5pPr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5pPr>
      <a:lvl6pPr marL="457200"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6pPr>
      <a:lvl7pPr marL="914400"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7pPr>
      <a:lvl8pPr marL="1371600"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8pPr>
      <a:lvl9pPr marL="1828800"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9pPr>
    </p:titleStyle>
    <p:bodyStyle>
      <a:lvl1pPr algn="l" defTabSz="777875" rtl="0" eaLnBrk="1" fontAlgn="base" hangingPunct="1">
        <a:lnSpc>
          <a:spcPts val="1275"/>
        </a:lnSpc>
        <a:spcBef>
          <a:spcPts val="688"/>
        </a:spcBef>
        <a:spcAft>
          <a:spcPts val="250"/>
        </a:spcAft>
        <a:buFont typeface="Arial" panose="020B0604020202020204" pitchFamily="34" charset="0"/>
        <a:defRPr sz="900" kern="1200">
          <a:solidFill>
            <a:schemeClr val="bg1"/>
          </a:solidFill>
          <a:latin typeface="Caecilia LT Std Light" pitchFamily="50" charset="0"/>
          <a:ea typeface="Caecilia LT Std Light" pitchFamily="50" charset="0"/>
          <a:cs typeface="Caecilia LT Std Light" pitchFamily="50" charset="0"/>
        </a:defRPr>
      </a:lvl1pPr>
      <a:lvl2pPr marL="6350" algn="l" defTabSz="777875" rtl="0" eaLnBrk="1" fontAlgn="base" hangingPunct="1">
        <a:lnSpc>
          <a:spcPts val="1025"/>
        </a:lnSpc>
        <a:spcBef>
          <a:spcPts val="250"/>
        </a:spcBef>
        <a:spcAft>
          <a:spcPts val="513"/>
        </a:spcAft>
        <a:buFont typeface=".AppleSystemUIFont"/>
        <a:defRPr sz="900" b="1" kern="1200">
          <a:solidFill>
            <a:srgbClr val="FF0000"/>
          </a:solidFill>
          <a:latin typeface="Caecilia LT Std Roman" pitchFamily="50" charset="0"/>
          <a:ea typeface="Caecilia LT Std Roman" pitchFamily="50" charset="0"/>
          <a:cs typeface="Caecilia LT Std Roman" pitchFamily="50" charset="0"/>
        </a:defRPr>
      </a:lvl2pPr>
      <a:lvl3pPr marL="6350" algn="l" defTabSz="777875" rtl="0" eaLnBrk="1" fontAlgn="base" hangingPunct="1">
        <a:lnSpc>
          <a:spcPts val="938"/>
        </a:lnSpc>
        <a:spcBef>
          <a:spcPct val="0"/>
        </a:spcBef>
        <a:spcAft>
          <a:spcPts val="250"/>
        </a:spcAft>
        <a:buFont typeface=".AppleSystemUIFont"/>
        <a:defRPr sz="900" kern="1200">
          <a:solidFill>
            <a:srgbClr val="FF0000"/>
          </a:solidFill>
          <a:latin typeface="+mn-lt"/>
          <a:ea typeface="Caecilia LT Std Light"/>
          <a:cs typeface="Caecilia LT Std Light"/>
        </a:defRPr>
      </a:lvl3pPr>
      <a:lvl4pPr marL="115888" indent="-109538" algn="l" defTabSz="777875" rtl="0" eaLnBrk="1" fontAlgn="base" hangingPunct="1">
        <a:lnSpc>
          <a:spcPts val="938"/>
        </a:lnSpc>
        <a:spcBef>
          <a:spcPct val="0"/>
        </a:spcBef>
        <a:spcAft>
          <a:spcPts val="250"/>
        </a:spcAft>
        <a:buClr>
          <a:schemeClr val="accent1"/>
        </a:buClr>
        <a:buSzPct val="100000"/>
        <a:buFont typeface="LucidaGrande"/>
        <a:buChar char="•"/>
        <a:defRPr sz="900" kern="1200">
          <a:solidFill>
            <a:srgbClr val="FF0000"/>
          </a:solidFill>
          <a:latin typeface="+mn-lt"/>
          <a:ea typeface="Caecilia LT Std Light"/>
          <a:cs typeface="Caecilia LT Std Light"/>
        </a:defRPr>
      </a:lvl4pPr>
      <a:lvl5pPr marL="228600" indent="-111125" algn="l" defTabSz="777875" rtl="0" eaLnBrk="1" fontAlgn="base" hangingPunct="1">
        <a:lnSpc>
          <a:spcPts val="938"/>
        </a:lnSpc>
        <a:spcBef>
          <a:spcPct val="0"/>
        </a:spcBef>
        <a:spcAft>
          <a:spcPts val="250"/>
        </a:spcAft>
        <a:buFont typeface=".AppleSystemUIFont"/>
        <a:buChar char="-"/>
        <a:defRPr sz="900" kern="1200">
          <a:solidFill>
            <a:srgbClr val="FF0000"/>
          </a:solidFill>
          <a:latin typeface="+mn-lt"/>
          <a:ea typeface="Caecilia LT Std Light"/>
          <a:cs typeface="Caecilia LT Std Light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rgbClr val="FF0000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6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1A7C541-2541-4BAE-B618-E67AD90CB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1789" y="3543301"/>
            <a:ext cx="6550025" cy="295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6792" tIns="306792" rIns="76698" bIns="92037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presentation title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6E1B576-93A5-4366-81E8-912744B10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6" y="5602818"/>
            <a:ext cx="6119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7468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</p:sldLayoutIdLst>
  <p:hf hdr="0" ftr="0" dt="0"/>
  <p:txStyles>
    <p:titleStyle>
      <a:lvl1pPr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 kern="1200">
          <a:solidFill>
            <a:schemeClr val="bg1"/>
          </a:solidFill>
          <a:latin typeface="+mj-lt"/>
          <a:ea typeface="Caecilia LT Std Light"/>
          <a:cs typeface="Caecilia LT Std Light"/>
        </a:defRPr>
      </a:lvl1pPr>
      <a:lvl2pPr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2pPr>
      <a:lvl3pPr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3pPr>
      <a:lvl4pPr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4pPr>
      <a:lvl5pPr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5pPr>
      <a:lvl6pPr marL="457200"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6pPr>
      <a:lvl7pPr marL="914400"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7pPr>
      <a:lvl8pPr marL="1371600"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8pPr>
      <a:lvl9pPr marL="1828800"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9pPr>
    </p:titleStyle>
    <p:bodyStyle>
      <a:lvl1pPr algn="l" defTabSz="777875" rtl="0" eaLnBrk="1" fontAlgn="base" hangingPunct="1">
        <a:lnSpc>
          <a:spcPts val="1275"/>
        </a:lnSpc>
        <a:spcBef>
          <a:spcPts val="688"/>
        </a:spcBef>
        <a:spcAft>
          <a:spcPts val="250"/>
        </a:spcAft>
        <a:buFont typeface="Arial" panose="020B0604020202020204" pitchFamily="34" charset="0"/>
        <a:defRPr sz="900" kern="1200">
          <a:solidFill>
            <a:schemeClr val="bg1"/>
          </a:solidFill>
          <a:latin typeface="Caecilia LT Std Light" pitchFamily="50" charset="0"/>
          <a:ea typeface="Caecilia LT Std Light" pitchFamily="50" charset="0"/>
          <a:cs typeface="Caecilia LT Std Light" pitchFamily="50" charset="0"/>
        </a:defRPr>
      </a:lvl1pPr>
      <a:lvl2pPr marL="6350" algn="l" defTabSz="777875" rtl="0" eaLnBrk="1" fontAlgn="base" hangingPunct="1">
        <a:lnSpc>
          <a:spcPts val="1025"/>
        </a:lnSpc>
        <a:spcBef>
          <a:spcPts val="250"/>
        </a:spcBef>
        <a:spcAft>
          <a:spcPts val="513"/>
        </a:spcAft>
        <a:buFont typeface=".AppleSystemUIFont"/>
        <a:defRPr sz="900" b="1" kern="1200">
          <a:solidFill>
            <a:srgbClr val="FF0000"/>
          </a:solidFill>
          <a:latin typeface="Caecilia LT Std Roman" pitchFamily="50" charset="0"/>
          <a:ea typeface="Caecilia LT Std Roman" pitchFamily="50" charset="0"/>
          <a:cs typeface="Caecilia LT Std Roman" pitchFamily="50" charset="0"/>
        </a:defRPr>
      </a:lvl2pPr>
      <a:lvl3pPr marL="6350" algn="l" defTabSz="777875" rtl="0" eaLnBrk="1" fontAlgn="base" hangingPunct="1">
        <a:lnSpc>
          <a:spcPts val="938"/>
        </a:lnSpc>
        <a:spcBef>
          <a:spcPct val="0"/>
        </a:spcBef>
        <a:spcAft>
          <a:spcPts val="250"/>
        </a:spcAft>
        <a:buFont typeface=".AppleSystemUIFont"/>
        <a:defRPr sz="900" kern="1200">
          <a:solidFill>
            <a:srgbClr val="FF0000"/>
          </a:solidFill>
          <a:latin typeface="+mn-lt"/>
          <a:ea typeface="Caecilia LT Std Light"/>
          <a:cs typeface="Caecilia LT Std Light"/>
        </a:defRPr>
      </a:lvl3pPr>
      <a:lvl4pPr marL="115888" indent="-109538" algn="l" defTabSz="777875" rtl="0" eaLnBrk="1" fontAlgn="base" hangingPunct="1">
        <a:lnSpc>
          <a:spcPts val="938"/>
        </a:lnSpc>
        <a:spcBef>
          <a:spcPct val="0"/>
        </a:spcBef>
        <a:spcAft>
          <a:spcPts val="250"/>
        </a:spcAft>
        <a:buClr>
          <a:schemeClr val="accent1"/>
        </a:buClr>
        <a:buSzPct val="100000"/>
        <a:buFont typeface="LucidaGrande"/>
        <a:buChar char="•"/>
        <a:defRPr sz="900" kern="1200">
          <a:solidFill>
            <a:srgbClr val="FF0000"/>
          </a:solidFill>
          <a:latin typeface="+mn-lt"/>
          <a:ea typeface="Caecilia LT Std Light"/>
          <a:cs typeface="Caecilia LT Std Light"/>
        </a:defRPr>
      </a:lvl4pPr>
      <a:lvl5pPr marL="228600" indent="-111125" algn="l" defTabSz="777875" rtl="0" eaLnBrk="1" fontAlgn="base" hangingPunct="1">
        <a:lnSpc>
          <a:spcPts val="938"/>
        </a:lnSpc>
        <a:spcBef>
          <a:spcPct val="0"/>
        </a:spcBef>
        <a:spcAft>
          <a:spcPts val="250"/>
        </a:spcAft>
        <a:buFont typeface=".AppleSystemUIFont"/>
        <a:buChar char="-"/>
        <a:defRPr sz="900" kern="1200">
          <a:solidFill>
            <a:srgbClr val="FF0000"/>
          </a:solidFill>
          <a:latin typeface="+mn-lt"/>
          <a:ea typeface="Caecilia LT Std Light"/>
          <a:cs typeface="Caecilia LT Std Light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rgbClr val="FF0000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8F04B6-06F5-CDA3-F14B-3D9112FD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433" y="2787651"/>
            <a:ext cx="6549785" cy="2073885"/>
          </a:xfrm>
        </p:spPr>
        <p:txBody>
          <a:bodyPr/>
          <a:lstStyle/>
          <a:p>
            <a:br>
              <a:rPr lang="en-GB" sz="3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br>
              <a:rPr lang="en-GB" sz="3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br>
              <a:rPr lang="en-GB" sz="3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br>
              <a:rPr lang="en-GB" sz="3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br>
              <a:rPr lang="en-GB" sz="3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br>
              <a:rPr lang="en-GB" sz="3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br>
              <a:rPr lang="en-GB" sz="3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br>
              <a:rPr lang="en-GB" sz="3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br>
              <a:rPr lang="en-GB" sz="2400" dirty="0">
                <a:latin typeface="Aptos" panose="020B00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br>
              <a:rPr lang="en-GB" sz="2400" dirty="0">
                <a:latin typeface="Aptos" panose="020B00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en-GB" sz="36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AI AND CYBER – A TALE OF TWO RISKS</a:t>
            </a:r>
            <a:br>
              <a:rPr lang="en-GB" sz="4400" dirty="0">
                <a:latin typeface="Aptos" panose="020B00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br>
              <a:rPr lang="en-GB" sz="3600" dirty="0"/>
            </a:br>
            <a:br>
              <a:rPr lang="en-GB" sz="1800" dirty="0">
                <a:latin typeface="+mn-lt"/>
              </a:rPr>
            </a:br>
            <a:r>
              <a:rPr lang="en-GB" sz="1100" dirty="0">
                <a:latin typeface="+mn-lt"/>
              </a:rPr>
              <a:t>Nick Gibbons, Legal Director   nick.gibbons@clydeco.com</a:t>
            </a:r>
          </a:p>
        </p:txBody>
      </p:sp>
    </p:spTree>
    <p:extLst>
      <p:ext uri="{BB962C8B-B14F-4D97-AF65-F5344CB8AC3E}">
        <p14:creationId xmlns:p14="http://schemas.microsoft.com/office/powerpoint/2010/main" val="3814286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F06F-BAA0-0C39-3107-4F8EACB9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206943"/>
            <a:ext cx="6549785" cy="693019"/>
          </a:xfrm>
        </p:spPr>
        <p:txBody>
          <a:bodyPr/>
          <a:lstStyle/>
          <a:p>
            <a:r>
              <a:rPr lang="en-GB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Cyber risks and AI risks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A19C6-62AA-E85A-C376-E777AA214A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996215"/>
            <a:ext cx="6556654" cy="4269955"/>
          </a:xfrm>
        </p:spPr>
        <p:txBody>
          <a:bodyPr/>
          <a:lstStyle/>
          <a:p>
            <a:r>
              <a:rPr lang="en-GB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AI Risk Examples</a:t>
            </a:r>
          </a:p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An AI legal assistant hallucinates non-existent legal authorities.</a:t>
            </a:r>
          </a:p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An underwriting AI systematically misprices risks due to biased training data.</a:t>
            </a:r>
          </a:p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 medical AI generates unsafe treatment recommendations.</a:t>
            </a:r>
          </a:p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An AI recruitment tool discriminates against certain applicants.</a:t>
            </a:r>
          </a:p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An AI chatbot is manipulated into revealing confidential information.</a:t>
            </a:r>
          </a:p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An organisation becomes operationally dependent on AI outputs </a:t>
            </a:r>
          </a:p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without proper oversight.</a:t>
            </a:r>
          </a:p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An autonomous AI agent carries out unauthorised transactions or actions.</a:t>
            </a:r>
          </a:p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 company’s proprietary AI model and embedded business reasoning </a:t>
            </a:r>
          </a:p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are copied or extracted.</a:t>
            </a:r>
          </a:p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An AI system produces misleading financial or compliance advice relied upon </a:t>
            </a:r>
          </a:p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by staff or customers.</a:t>
            </a:r>
          </a:p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An AI workflow system behaves unpredictably after a model update</a:t>
            </a:r>
          </a:p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Key Feature of AI Risk</a:t>
            </a:r>
          </a:p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The AI behaves incorrectly, unpredictably or manipulatively — </a:t>
            </a:r>
          </a:p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even without a traditional cyber breach.</a:t>
            </a:r>
          </a:p>
          <a:p>
            <a:endParaRPr lang="en-GB" sz="1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b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8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DBB1B-B419-82FE-7E18-38AB62B6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736334"/>
            <a:ext cx="6549785" cy="514950"/>
          </a:xfrm>
        </p:spPr>
        <p:txBody>
          <a:bodyPr/>
          <a:lstStyle/>
          <a:p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Cyber Claims and AI Claims – more of the same or different  ballgame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7BA56-E588-BCE9-5F83-B8B5694858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1467853"/>
            <a:ext cx="6556654" cy="4259179"/>
          </a:xfrm>
        </p:spPr>
        <p:txBody>
          <a:bodyPr/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Typical Third-Party Cyber Claims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(Primarily Data Breach and Network Security Claims)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Claims arising from theft of personal data –Regulatory investigations and fines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Failure to protect customer information -GDPR/DPA/MPI/BOC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Privacy and confidentiality claims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Ransomware and extortion losses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Business interruption caused by network outages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Claims following phishing or payment diversion fraud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Failure of cyber security systems and controls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Data restoration and incident response costs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Third-party claims arising from malware or unauthorised access</a:t>
            </a:r>
          </a:p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 Nature of Cyber Claims</a:t>
            </a:r>
          </a:p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Loss caused by breach, intrusion, theft or disruption of information systems.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465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45378-3FD3-DDBA-8A76-D148BB55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187694"/>
            <a:ext cx="6549785" cy="981776"/>
          </a:xfrm>
        </p:spPr>
        <p:txBody>
          <a:bodyPr/>
          <a:lstStyle/>
          <a:p>
            <a:r>
              <a:rPr lang="en-GB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Cyber Claims and AI Claims – more of the same or different  ballgame 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B4937-2807-DB63-0E2C-72246E366D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540" y="1361976"/>
            <a:ext cx="6556654" cy="3763478"/>
          </a:xfrm>
        </p:spPr>
        <p:txBody>
          <a:bodyPr/>
          <a:lstStyle/>
          <a:p>
            <a:r>
              <a:rPr lang="en-GB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Typical Third-Party AI Claims</a:t>
            </a:r>
          </a:p>
          <a:p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(AI Liability and AI Governance Claims)</a:t>
            </a:r>
          </a:p>
          <a:p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Claims arising from hallucinated or false outputs</a:t>
            </a:r>
          </a:p>
          <a:p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Negligent AI-generated advice or recommendations</a:t>
            </a:r>
          </a:p>
          <a:p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Bias and discrimination claims</a:t>
            </a:r>
          </a:p>
          <a:p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Claims caused by over-reliance on AI outputs</a:t>
            </a:r>
          </a:p>
          <a:p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Failure of AI oversight or governance</a:t>
            </a:r>
          </a:p>
          <a:p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Confidential information disclosed by AI systems</a:t>
            </a:r>
          </a:p>
          <a:p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Intellectual property and copyright infringement claims</a:t>
            </a:r>
          </a:p>
          <a:p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Product liability claims involving autonomous or AI-enabled systems</a:t>
            </a:r>
          </a:p>
          <a:p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Regulatory investigations into AI use or governance failures</a:t>
            </a:r>
          </a:p>
          <a:p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Claims arising from manipulation of AI behaviour or outputs</a:t>
            </a:r>
          </a:p>
          <a:p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Financial loss caused by AI-generated decisions</a:t>
            </a:r>
          </a:p>
          <a:p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Professional negligence claims involving AI-assisted services</a:t>
            </a:r>
          </a:p>
          <a:p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Claims arising from autonomous AI actions or workflows</a:t>
            </a:r>
          </a:p>
          <a:p>
            <a:r>
              <a:rPr lang="en-GB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Core Nature of AI Claims</a:t>
            </a:r>
          </a:p>
          <a:p>
            <a:r>
              <a:rPr lang="en-GB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Loss caused by the behaviour, outputs, decisions or actions of AI systems —</a:t>
            </a:r>
          </a:p>
          <a:p>
            <a:r>
              <a:rPr lang="en-GB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even where no traditional cyber breach has occurred</a:t>
            </a:r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b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82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AF18C-8E65-05D6-26F3-50EAE6E2E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640080"/>
            <a:ext cx="6549785" cy="904775"/>
          </a:xfrm>
        </p:spPr>
        <p:txBody>
          <a:bodyPr/>
          <a:lstStyle/>
          <a:p>
            <a:r>
              <a:rPr lang="en-GB" sz="2000" b="1" dirty="0"/>
              <a:t>Déjà vu? Risks Associated with the Supply and Installation of AI ERP Solutions</a:t>
            </a:r>
            <a:br>
              <a:rPr lang="en-GB" sz="2000" b="1" dirty="0"/>
            </a:br>
            <a:r>
              <a:rPr lang="en-GB" sz="2000" b="1" dirty="0"/>
              <a:t>Project and Implementation Risk</a:t>
            </a:r>
            <a:endParaRPr lang="en-GB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94448-9E54-7DA9-F859-98D4866243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475" y="1947221"/>
            <a:ext cx="6556654" cy="3168606"/>
          </a:xfrm>
        </p:spPr>
        <p:txBody>
          <a:bodyPr/>
          <a:lstStyle/>
          <a:p>
            <a:r>
              <a:rPr lang="en-GB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Risks Associated with the Supply and Installation of AI ERP Solutions</a:t>
            </a:r>
          </a:p>
          <a:p>
            <a:r>
              <a:rPr lang="en-GB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Project and Implementation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Failed or delayed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Cost overruns and scope creep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Poor integration with existing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Inadequate testing and 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Dependence on third-party AI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Business disruption during implementation</a:t>
            </a: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834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7511-C2E3-C60A-2E51-28ACECD0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967340"/>
            <a:ext cx="6549785" cy="567890"/>
          </a:xfrm>
        </p:spPr>
        <p:txBody>
          <a:bodyPr/>
          <a:lstStyle/>
          <a:p>
            <a:r>
              <a:rPr lang="en-GB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Déjà vu? Risks Associated with the Supply and Installation of AI ERP Solutions</a:t>
            </a:r>
            <a:br>
              <a:rPr lang="en-GB" sz="1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1B3B2-A35C-A47D-6A5D-5CFC17614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0278" y="1718109"/>
            <a:ext cx="6651992" cy="3548060"/>
          </a:xfrm>
        </p:spPr>
        <p:txBody>
          <a:bodyPr/>
          <a:lstStyle/>
          <a:p>
            <a:r>
              <a:rPr lang="en-GB" b="1" dirty="0"/>
              <a:t>Contractual and Liability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Vendor liability exclusions and low liability caps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Unclear responsibility for AI-generated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Reliance on third-party foundation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Disputes over performance expectations and AI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Professional negligence and product liability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Regulatory investigations and compliance failures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035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F23-A1F7-A086-BC43-3299E196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385012"/>
            <a:ext cx="6549785" cy="798896"/>
          </a:xfrm>
        </p:spPr>
        <p:txBody>
          <a:bodyPr/>
          <a:lstStyle/>
          <a:p>
            <a:r>
              <a:rPr lang="en-GB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The law governing AI use – not just GDPR and privacy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08BE2-4B93-6D40-E615-3BF8F5376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1645920"/>
            <a:ext cx="6556654" cy="3620249"/>
          </a:xfrm>
        </p:spPr>
        <p:txBody>
          <a:bodyPr/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Cyber risk has largely developed around: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data protection,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network security,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operational resilience,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and breach management.</a:t>
            </a:r>
          </a:p>
          <a:p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Lawyers and insurers have therefore focused on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UKGDPR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Data Protection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Misuse of Private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Breach of Confidence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463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F5C0-263F-87BB-28CE-F680DAD2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423512"/>
            <a:ext cx="6549785" cy="717082"/>
          </a:xfrm>
        </p:spPr>
        <p:txBody>
          <a:bodyPr/>
          <a:lstStyle/>
          <a:p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The law governing AI use – not just GDPR and privacy</a:t>
            </a:r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8E1BB-75F4-D306-6327-8F5C3F6F75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1265722"/>
            <a:ext cx="6556654" cy="4000447"/>
          </a:xfrm>
        </p:spPr>
        <p:txBody>
          <a:bodyPr/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Modern AI and Cyber Regulation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Frameworks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Digital Operational Resilience Act,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NIS2 Directive,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the EU AI Act,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trade secret law,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intellectual property law,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and operational resilience regulation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extend far beyond personal data.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The concern increasingly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proprietary business data,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operational systems,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AI models,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algorithms,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business logic</a:t>
            </a:r>
          </a:p>
          <a:p>
            <a:b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78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3AE3-F705-B8F0-81C8-2EA11D42C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481263"/>
            <a:ext cx="6549785" cy="389823"/>
          </a:xfrm>
        </p:spPr>
        <p:txBody>
          <a:bodyPr/>
          <a:lstStyle/>
          <a:p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The law governing AI use – not just GDPR and privacy</a:t>
            </a:r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0CB39-E70A-368A-2C74-097FC9C66F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957714"/>
            <a:ext cx="6556654" cy="4308455"/>
          </a:xfrm>
        </p:spPr>
        <p:txBody>
          <a:bodyPr/>
          <a:lstStyle/>
          <a:p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A great deal of AI liability may ultimately develop through common law governing :</a:t>
            </a:r>
          </a:p>
          <a:p>
            <a:pPr lvl="0"/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negligence,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Bias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professional negligence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Breach of intellectual property rights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Theft of commercial information /R &amp;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breach of contract,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product liability,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fiduciary duties,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misrepresentation,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and duties of care.</a:t>
            </a:r>
          </a:p>
          <a:p>
            <a:endParaRPr lang="en-GB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Courts will increasingly ask: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Was reliance on the AI reasonable?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Was human oversight adequate?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Was the AI system properly governed?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Were risks foreseeable?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Was the use of AI explained appropriately?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Were safeguards adequate?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Who is responsible for autonomous outputs?</a:t>
            </a:r>
          </a:p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These are classic common law questions applied to new technology.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481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90FE4-214E-F4A8-F694-27800278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144380"/>
            <a:ext cx="6549785" cy="928837"/>
          </a:xfrm>
        </p:spPr>
        <p:txBody>
          <a:bodyPr/>
          <a:lstStyle/>
          <a:p>
            <a:r>
              <a:rPr lang="en-GB" dirty="0"/>
              <a:t>Governance and AI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74758-10E7-F6C0-A620-226944F039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1198345"/>
            <a:ext cx="6556654" cy="5303519"/>
          </a:xfrm>
        </p:spPr>
        <p:txBody>
          <a:bodyPr/>
          <a:lstStyle/>
          <a:p>
            <a:r>
              <a:rPr lang="en-GB" b="1" dirty="0"/>
              <a:t>Internal Business Policies and Procedures Need to Adapt for AI</a:t>
            </a:r>
          </a:p>
          <a:p>
            <a:r>
              <a:rPr lang="en-GB" dirty="0"/>
              <a:t>Traditional policies focused mainly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IT security,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acceptable use,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data protection,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access controls,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cyber security,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and document retention.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GDPR compliance involves: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Privacy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 data protection officer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Information security measures complying with UKGDPR/DPA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comprising adequate technical measures and  staff </a:t>
            </a:r>
            <a:r>
              <a:rPr lang="en-GB" dirty="0" err="1">
                <a:latin typeface="Segoe UI" panose="020B0502040204020203" pitchFamily="34" charset="0"/>
                <a:cs typeface="Segoe UI" panose="020B0502040204020203" pitchFamily="34" charset="0"/>
              </a:rPr>
              <a:t>trainng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focused on UKGDPR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And cyber security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Policies governing data minimisation and dealing promptly with DSARs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Staff training around the use and </a:t>
            </a:r>
            <a:r>
              <a:rPr lang="en-GB" dirty="0" err="1">
                <a:latin typeface="Segoe UI" panose="020B0502040204020203" pitchFamily="34" charset="0"/>
                <a:cs typeface="Segoe UI" panose="020B0502040204020203" pitchFamily="34" charset="0"/>
              </a:rPr>
              <a:t>misudse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of personal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Personal data breach reporting </a:t>
            </a:r>
          </a:p>
          <a:p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161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CD133-3E93-E9D5-0B9D-610F4AE0B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288759"/>
            <a:ext cx="6549785" cy="673768"/>
          </a:xfrm>
        </p:spPr>
        <p:txBody>
          <a:bodyPr/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Governance and AI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DD52C-BD3D-B018-CDE5-A1B2EAB98B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1039528"/>
            <a:ext cx="6556654" cy="4226641"/>
          </a:xfrm>
        </p:spPr>
        <p:txBody>
          <a:bodyPr/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Businesses Need Dedicated AI Governance Policies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Organisations increasingly need policies covering: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approved AI use,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prohibited AI use,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human oversight requirements,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AI-generated content review,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escalation procedures,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and accountability for AI-assisted decisions.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Employees must understand: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when AI can be used,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how outputs must be checked,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and when human judgement must override the system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51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9413-F396-A0C1-56EE-D0AB2BD5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445478"/>
            <a:ext cx="6549785" cy="1242646"/>
          </a:xfrm>
        </p:spPr>
        <p:txBody>
          <a:bodyPr/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AI, AI Risk &amp; Insurance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E8AF6-4967-0723-B451-C7A89DAD9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1277816"/>
            <a:ext cx="6556654" cy="3988354"/>
          </a:xfrm>
        </p:spPr>
        <p:txBody>
          <a:bodyPr/>
          <a:lstStyle/>
          <a:p>
            <a:endParaRPr lang="en-GB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AI is not simply another cyber issue,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AI requires different governance,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different legal skills,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different underwriting,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and ultimately different insurance products.</a:t>
            </a:r>
          </a:p>
          <a:p>
            <a:pPr algn="l">
              <a:buNone/>
            </a:pPr>
            <a:endParaRPr lang="en-GB" sz="2400" b="1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buNone/>
            </a:pPr>
            <a:r>
              <a:rPr lang="en-GB" sz="2400" b="1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The internet changed how information moves. </a:t>
            </a:r>
          </a:p>
          <a:p>
            <a:pPr algn="l">
              <a:buNone/>
            </a:pPr>
            <a:r>
              <a:rPr lang="en-GB" sz="2400" b="1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AI changes how decisions are made.</a:t>
            </a:r>
            <a:endParaRPr lang="en-GB" sz="28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None/>
            </a:pPr>
            <a:br>
              <a:rPr lang="en-GB" sz="2400" dirty="0">
                <a:effectLst/>
                <a:latin typeface="Aptos" panose="020B0004020202020204" pitchFamily="34" charset="0"/>
              </a:rPr>
            </a:b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04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2464-AA55-D430-279B-9FDCE7825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394636"/>
            <a:ext cx="6549785" cy="558265"/>
          </a:xfrm>
        </p:spPr>
        <p:txBody>
          <a:bodyPr/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Governance and AI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E079-F582-1306-0F1D-0EC12BD02C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1097280"/>
            <a:ext cx="6556654" cy="4168890"/>
          </a:xfrm>
        </p:spPr>
        <p:txBody>
          <a:bodyPr/>
          <a:lstStyle/>
          <a:p>
            <a:r>
              <a:rPr lang="en-GB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AI Use Policies</a:t>
            </a:r>
          </a:p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Businesses need clear rules on: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use of public AI tools,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uploading confidential information,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use of customer data,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use of AI-generated advice,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and use of AI in regulated or sensitive activities.</a:t>
            </a:r>
          </a:p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Without controls, staff may unknowingly expose: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confidential information,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intellectual property,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commercially sensitive material,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or privileged documents.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67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FB149-B891-6CA5-3E7D-19B253CCE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654518"/>
            <a:ext cx="6549785" cy="548640"/>
          </a:xfrm>
        </p:spPr>
        <p:txBody>
          <a:bodyPr/>
          <a:lstStyle/>
          <a:p>
            <a:r>
              <a:rPr lang="en-GB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AI information security – a step beyond cyber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9EE71-566B-FF35-A70A-474339332E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9225" y="1029905"/>
            <a:ext cx="6556654" cy="397638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Traditional cyber security is designed mainly to: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protect networks,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protect systems,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prevent unauthorised access,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and secure data and infrastructure.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Organisations rely on: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Cyber security experts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Cyber Essentials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ISO certification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UKGDPR </a:t>
            </a:r>
            <a:r>
              <a:rPr lang="en-GB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Aand</a:t>
            </a: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othrer</a:t>
            </a: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 regulatory requirements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Insurance guidance and policy requirements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086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687E9-729F-8C34-6E0B-1D823EAB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206944"/>
            <a:ext cx="6549785" cy="1384888"/>
          </a:xfrm>
        </p:spPr>
        <p:txBody>
          <a:bodyPr/>
          <a:lstStyle/>
          <a:p>
            <a:r>
              <a:rPr lang="en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AI information security – a step beyond cyber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3C97A-B7AF-6E40-0C3D-A4D2BED71E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2213812"/>
            <a:ext cx="6556654" cy="30523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AI systems create additional risks that traditional cyber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alone do not address.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AI security must also protect against: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manipulation of AI behaviour,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prompt injection attacks,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hallucinations and unsafe outputs,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disclosure of confidential information by the AI itself,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poisoning of training data,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corruption of AI reasoning,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over-reliance on AI-generated decisions,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and autonomous or unpredictable system behaviour.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488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085E4-AA8B-5179-D6DC-EB883DAB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149192"/>
            <a:ext cx="6549785" cy="1068404"/>
          </a:xfrm>
        </p:spPr>
        <p:txBody>
          <a:bodyPr/>
          <a:lstStyle/>
          <a:p>
            <a:r>
              <a:rPr lang="en-GB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AI information security – a step beyond cyber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0DE1A-0A9F-F046-45AE-2F86A5319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1424539"/>
            <a:ext cx="6556654" cy="3841631"/>
          </a:xfrm>
        </p:spPr>
        <p:txBody>
          <a:bodyPr/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 AI system may therefore be: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fully cyber secure,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fully patched,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and protected against hackers,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yet still: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generate dangerous outputs,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disclose sensitive information,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make flawed decisions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Traditional cyber security protects: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systems, networks and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AI information security must additionally protect: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machine reasoning, outputs, behaviour and decision-making processes.</a:t>
            </a:r>
          </a:p>
          <a:p>
            <a:pPr lvl="0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582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C46A-E1A9-08FD-9D09-65A0D7E9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423512"/>
            <a:ext cx="6549785" cy="938463"/>
          </a:xfrm>
        </p:spPr>
        <p:txBody>
          <a:bodyPr/>
          <a:lstStyle/>
          <a:p>
            <a:r>
              <a:rPr lang="en-GB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AI information security – a step beyond cyber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E7F2E-D66E-CBEF-11E9-2D59A9BD1C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1583356"/>
            <a:ext cx="6556654" cy="3682813"/>
          </a:xfrm>
        </p:spPr>
        <p:txBody>
          <a:bodyPr/>
          <a:lstStyle/>
          <a:p>
            <a:endParaRPr lang="en-GB" dirty="0"/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AI security requires:</a:t>
            </a:r>
          </a:p>
          <a:p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behavioural controls,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governance controls,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human oversight,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explainability,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output monitoring,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and AI-specific risk management,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in addition to traditional cyber security measures.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528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D50CE-E356-1181-D9CA-E2BDFEA3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298384"/>
            <a:ext cx="6549785" cy="924024"/>
          </a:xfrm>
        </p:spPr>
        <p:txBody>
          <a:bodyPr/>
          <a:lstStyle/>
          <a:p>
            <a:r>
              <a:rPr lang="en-GB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Why traditional cyber expertise is not enough for AI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B0779-C185-9906-53DA-F92C7D9142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1588168"/>
            <a:ext cx="6556654" cy="4918510"/>
          </a:xfrm>
        </p:spPr>
        <p:txBody>
          <a:bodyPr/>
          <a:lstStyle/>
          <a:p>
            <a:r>
              <a:rPr lang="en-GB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Cyber law developed around: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hacking,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data breaches,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ransomware,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privacy,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network security,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and operational resilience.</a:t>
            </a:r>
          </a:p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The core issues were: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unauthorised access,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loss of data,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system compromise,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and regulatory reporting.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326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9F67-B1F4-EB61-BA68-1973A1AD9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495702"/>
            <a:ext cx="6549785" cy="688206"/>
          </a:xfrm>
        </p:spPr>
        <p:txBody>
          <a:bodyPr/>
          <a:lstStyle/>
          <a:p>
            <a:r>
              <a:rPr lang="en-GB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Why traditional cyber expertise is not enough for AI 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5DF13-ED8F-F16D-C1ED-2ADB2F8C1D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7608" y="1275348"/>
            <a:ext cx="6556654" cy="3990822"/>
          </a:xfrm>
        </p:spPr>
        <p:txBody>
          <a:bodyPr/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AI Creates Additional and Different Legal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AI disputes </a:t>
            </a:r>
            <a:r>
              <a:rPr lang="en-GB" dirty="0" err="1">
                <a:latin typeface="Segoe UI" panose="020B0502040204020203" pitchFamily="34" charset="0"/>
                <a:cs typeface="Segoe UI" panose="020B0502040204020203" pitchFamily="34" charset="0"/>
              </a:rPr>
              <a:t>wil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increasingly involve: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ERP AI solution issues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hallucinated outputs,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unreliable recommendations,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autonomous actions,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bias and discrimination,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manipulation of AI behaviour,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explainability failures,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and organisational reliance on machine-generated reasoning.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These are not classic cyber problems.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236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D9D8-FA4D-E160-CCE4-DD4C3051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308009"/>
            <a:ext cx="6549785" cy="741146"/>
          </a:xfrm>
        </p:spPr>
        <p:txBody>
          <a:bodyPr/>
          <a:lstStyle/>
          <a:p>
            <a:r>
              <a:rPr lang="en-GB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Why traditional cyber expertise is not enough for AI 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CFF01-5843-2003-735C-B9BC94ADB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1328286"/>
            <a:ext cx="6556654" cy="3937883"/>
          </a:xfrm>
        </p:spPr>
        <p:txBody>
          <a:bodyPr/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AI Requires Additional/Different Legal Skills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In addition to cyber expertise AI lawyers will need a clear understanding of: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professional liability,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product liability,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governance,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operational decision-making,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intellectual property,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contract allocation of risk,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technology implementation disputes,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regulatory governance,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and evidential issues involving probabilistic systems</a:t>
            </a:r>
          </a:p>
        </p:txBody>
      </p:sp>
    </p:spTree>
    <p:extLst>
      <p:ext uri="{BB962C8B-B14F-4D97-AF65-F5344CB8AC3E}">
        <p14:creationId xmlns:p14="http://schemas.microsoft.com/office/powerpoint/2010/main" val="1039155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7B99-9BEC-A2B1-E98C-F19EBCFF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336884"/>
            <a:ext cx="6549785" cy="505327"/>
          </a:xfrm>
        </p:spPr>
        <p:txBody>
          <a:bodyPr/>
          <a:lstStyle/>
          <a:p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Why traditional cyber expertise is not enough for AI </a:t>
            </a:r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82895-580D-E29A-BBF9-139E27C9AD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1159844"/>
            <a:ext cx="6556654" cy="4106326"/>
          </a:xfrm>
        </p:spPr>
        <p:txBody>
          <a:bodyPr/>
          <a:lstStyle/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This matters because insurers may wrongly assume: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existing cyber panels,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cyber questionnaires,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and cyber policy structures</a:t>
            </a:r>
          </a:p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    are sufficient for AI risk.</a:t>
            </a:r>
          </a:p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 In reality, AI claims may require: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different experts,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different underwriting,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different governance frameworks,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and different legal analysis.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551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4828-DD76-E3EF-50A2-D5DCE6938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1097281"/>
            <a:ext cx="6549785" cy="880711"/>
          </a:xfrm>
        </p:spPr>
        <p:txBody>
          <a:bodyPr/>
          <a:lstStyle/>
          <a:p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AI risks, cyber insurance and “Secret” AI cover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C4349-9CB8-63E9-B0A5-C7F248BB71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2208998"/>
            <a:ext cx="6556654" cy="4499810"/>
          </a:xfrm>
        </p:spPr>
        <p:txBody>
          <a:bodyPr/>
          <a:lstStyle/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AI Risk Is Not Properly Covered by Traditional Cyber Insurance.</a:t>
            </a:r>
          </a:p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Traditional cyber insurance was designed mainly to cover: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data breaches,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ransomware,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hacking,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network interruption,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cyber extortion,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and privacy liability.</a:t>
            </a:r>
          </a:p>
          <a:p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AI risks are different and often arise: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without hacking,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without unauthorised access,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and without a traditional cyber event</a:t>
            </a:r>
          </a:p>
        </p:txBody>
      </p:sp>
    </p:spTree>
    <p:extLst>
      <p:ext uri="{BB962C8B-B14F-4D97-AF65-F5344CB8AC3E}">
        <p14:creationId xmlns:p14="http://schemas.microsoft.com/office/powerpoint/2010/main" val="296930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95A08-0745-7CE5-0974-FB9B82631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316524"/>
            <a:ext cx="6549785" cy="644768"/>
          </a:xfrm>
        </p:spPr>
        <p:txBody>
          <a:bodyPr/>
          <a:lstStyle/>
          <a:p>
            <a:r>
              <a:rPr lang="en-GB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Cyber And AI – Not Very  Close Relations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836A3-5919-E98C-D921-17E4B884FC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961292"/>
            <a:ext cx="6556654" cy="558018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The word "cyber" describes issues and events on the internet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and computer networks </a:t>
            </a: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connected by it.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The internet is a means of communication and an information store that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 can be searched.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 defTabSz="914400" fontAlgn="auto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 In October 1969 the first Internet message was sent from computer </a:t>
            </a:r>
          </a:p>
          <a:p>
            <a:pPr lvl="0" defTabSz="914400" fontAlgn="auto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defRPr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      science Professor Leonard Kleinrock's laboratory at UCLA to a computer at </a:t>
            </a:r>
          </a:p>
          <a:p>
            <a:pPr lvl="0" defTabSz="914400" fontAlgn="auto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defRPr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       the Stanford Research Institute </a:t>
            </a:r>
          </a:p>
          <a:p>
            <a:pPr lvl="0" defTabSz="914400" fontAlgn="auto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 defTabSz="914400" fontAlgn="auto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Tim Berners Lee launched the worldwide web  - </a:t>
            </a:r>
          </a:p>
          <a:p>
            <a:pPr lvl="0" defTabSz="914400" fontAlgn="auto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what most people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sall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the internet  - in 1991</a:t>
            </a:r>
          </a:p>
          <a:p>
            <a:pPr marL="171446" marR="0" lvl="0" indent="-171446" defTabSz="914400" eaLnBrk="1" fontAlgn="auto" latinLnBrk="0" hangingPunct="1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673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0619D-457D-13B0-B2E8-AC8F8BD89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476452"/>
            <a:ext cx="6549785" cy="904773"/>
          </a:xfrm>
        </p:spPr>
        <p:txBody>
          <a:bodyPr/>
          <a:lstStyle/>
          <a:p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AI risks, cyber insurance and “Secret” AI cover</a:t>
            </a:r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77AA1-F522-B770-755A-0CEB388224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6681" y="1642938"/>
            <a:ext cx="6556654" cy="3018670"/>
          </a:xfrm>
        </p:spPr>
        <p:txBody>
          <a:bodyPr/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Rather than traditional cyber events, AI losses may instead involve: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hallucinated outputs,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flawed recommendations,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biased decisions,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autonomous actions,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disclosure caused by AI behaviour,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governance failures,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and over-reliance on AI systems.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766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CA77-35EB-3AE0-26E9-4495D35FC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365760"/>
            <a:ext cx="6549785" cy="885524"/>
          </a:xfrm>
        </p:spPr>
        <p:txBody>
          <a:bodyPr/>
          <a:lstStyle/>
          <a:p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AI risks, cyber insurance and “Secret” AI cover</a:t>
            </a:r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26563-C809-A54F-B5A0-0995801C88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1520792"/>
            <a:ext cx="6556654" cy="3745377"/>
          </a:xfrm>
        </p:spPr>
        <p:txBody>
          <a:bodyPr/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Many AI risks may fall: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partly within cyber insurance,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partly within professional indemnity,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product liability,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D&amp;O,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technology E&amp;O,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or general liability policies.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However, these policies were generally: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not designed specifically for AI,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do not properly address AI exposures,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and may contain significant uncertainty and coverage gaps.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116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85FD3-5888-066E-CB0C-ADC75F625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717082"/>
            <a:ext cx="6549785" cy="1137676"/>
          </a:xfrm>
        </p:spPr>
        <p:txBody>
          <a:bodyPr/>
          <a:lstStyle/>
          <a:p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AI risks, cyber insurance and “Secret” AI cover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370CB-D28A-1027-1FD1-F5DC45B562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3046396"/>
            <a:ext cx="6556654" cy="3421781"/>
          </a:xfrm>
        </p:spPr>
        <p:txBody>
          <a:bodyPr/>
          <a:lstStyle/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Current problems include: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proposal forms asking cyber rather than AI governance questions,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policy wordings focused on breaches and network security,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exclusions that may unintentionally remove AI-related cover,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uncertainty over whether AI failures constitute cyber events,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overlap between cyber, PI and product liability policies,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silent AI exposure,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and aggregation risks not properly modelled.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365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AE088-5319-FD13-CFEF-12CA6DA3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332072"/>
            <a:ext cx="6549785" cy="1155031"/>
          </a:xfrm>
        </p:spPr>
        <p:txBody>
          <a:bodyPr/>
          <a:lstStyle/>
          <a:p>
            <a:r>
              <a:rPr lang="en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AI risks, cyber insurance and “Secret” AI cover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9C397-80B1-5945-264B-F8DF3BD8B7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1751798"/>
            <a:ext cx="6556654" cy="4576813"/>
          </a:xfrm>
        </p:spPr>
        <p:txBody>
          <a:bodyPr/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Many insurers are therefore already carrying AI exposure indirectly,</a:t>
            </a:r>
            <a:b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but: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without dedicated underwriting frameworks,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without clear policy intent,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and without AI-specific pricing or controls.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AI risk is already entering the insurance market 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through existing policies —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but often without being properly identified, underwritten 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or addressed</a:t>
            </a:r>
          </a:p>
          <a:p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8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C9D2-CEFD-03E2-5101-B88209339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798898"/>
            <a:ext cx="6549785" cy="462012"/>
          </a:xfrm>
        </p:spPr>
        <p:txBody>
          <a:bodyPr/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A Tale of Two Risks : 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5F1FA-7613-2BA0-DD25-24B899DAFD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2228248"/>
            <a:ext cx="6556654" cy="4446872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Cyber risk and AI risk are related but fundamentally different.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Cyber risk focuses on protection of systems, networks and information.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AI risk focuses on machine behaviour, reasoning, outputs and decision-making.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AI can create major losses without any traditional cyber breach.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Existing cyber governance and data protection frameworks are not sufficient for AI.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AI introduces new operational, legal, governance and insurance challenges.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AI systems can be manipulated, disclose information and behave unpredictably in ways traditional systems cannot.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AI creates new forms of professional, product, regulatory and aggregation risk.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Existing insurance policies already contain AI exposure, often unintentionally.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Traditional cyber underwriting questions may not identify key AI risks.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AI requires broader legal, governance and underwriting expertise.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The market is still adapting to the distinction between information risk and decision risk.</a:t>
            </a:r>
          </a:p>
          <a:p>
            <a:r>
              <a:rPr lang="en-GB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The internet age was about information.</a:t>
            </a:r>
            <a:br>
              <a:rPr lang="en-GB" sz="1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The AI age is increasingly about machine-influenced reasoning and decision-making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907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5454-C84B-6801-9877-517D066E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635268"/>
            <a:ext cx="6549785" cy="1063592"/>
          </a:xfrm>
        </p:spPr>
        <p:txBody>
          <a:bodyPr/>
          <a:lstStyle/>
          <a:p>
            <a:r>
              <a:rPr lang="en-GB" sz="3200" dirty="0">
                <a:latin typeface="Segoe UI" panose="020B0502040204020203" pitchFamily="34" charset="0"/>
                <a:cs typeface="Segoe UI" panose="020B0502040204020203" pitchFamily="34" charset="0"/>
              </a:rPr>
              <a:t>A Tale of Two Risks : some final thoughts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8BD9E-50CB-62BA-F021-6F7F2E05C7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0921" y="1742174"/>
            <a:ext cx="6556654" cy="4413182"/>
          </a:xfrm>
        </p:spPr>
        <p:txBody>
          <a:bodyPr/>
          <a:lstStyle/>
          <a:p>
            <a:r>
              <a:rPr lang="en-GB" sz="800" b="1" dirty="0">
                <a:latin typeface="Segoe UI" panose="020B0502040204020203" pitchFamily="34" charset="0"/>
                <a:cs typeface="Segoe UI" panose="020B0502040204020203" pitchFamily="34" charset="0"/>
              </a:rPr>
              <a:t>Next thoughts and suggestions for Insurers and Underwriters:</a:t>
            </a:r>
            <a:endParaRPr lang="en-GB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Develop dedicated AI underwriting frameworks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Introduce AI-specific proposal form questions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Review existing cyber, PI and technology wording for AI exposure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Address silent AI exposure and aggregation risks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Develop clearer AI governance standards for insureds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Consider AI-specific exclusions, endorsements or products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Improve understanding of AI operational and behavioural risks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Expand underwriting expertise beyond traditional cyber models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Assess AI supply-chain and third-party model dependencies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Monitor evolving AI regulation and common law developmen</a:t>
            </a:r>
            <a:r>
              <a:rPr lang="en-GB" sz="800" b="1" dirty="0">
                <a:latin typeface="Segoe UI" panose="020B0502040204020203" pitchFamily="34" charset="0"/>
                <a:cs typeface="Segoe UI" panose="020B0502040204020203" pitchFamily="34" charset="0"/>
              </a:rPr>
              <a:t>ts</a:t>
            </a:r>
            <a:endParaRPr lang="en-GB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Build multidisciplinary teams combining:</a:t>
            </a:r>
          </a:p>
          <a:p>
            <a:pPr marL="177800" lvl="1" indent="-171450">
              <a:buFont typeface="Arial" panose="020B0604020202020204" pitchFamily="34" charset="0"/>
              <a:buChar char="•"/>
            </a:pPr>
            <a:r>
              <a:rPr lang="en-GB" sz="8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cyber,</a:t>
            </a:r>
          </a:p>
          <a:p>
            <a:pPr marL="177800" lvl="1" indent="-171450">
              <a:buFont typeface="Arial" panose="020B0604020202020204" pitchFamily="34" charset="0"/>
              <a:buChar char="•"/>
            </a:pPr>
            <a:r>
              <a:rPr lang="en-GB" sz="8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technology,</a:t>
            </a:r>
          </a:p>
          <a:p>
            <a:pPr marL="177800" lvl="1" indent="-171450">
              <a:buFont typeface="Arial" panose="020B0604020202020204" pitchFamily="34" charset="0"/>
              <a:buChar char="•"/>
            </a:pPr>
            <a:r>
              <a:rPr lang="en-GB" sz="8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insurance,</a:t>
            </a:r>
          </a:p>
          <a:p>
            <a:pPr marL="177800" lvl="1" indent="-171450">
              <a:buFont typeface="Arial" panose="020B0604020202020204" pitchFamily="34" charset="0"/>
              <a:buChar char="•"/>
            </a:pPr>
            <a:r>
              <a:rPr lang="en-GB" sz="8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governance,</a:t>
            </a:r>
          </a:p>
          <a:p>
            <a:pPr marL="177800" lvl="1" indent="-171450">
              <a:buFont typeface="Arial" panose="020B0604020202020204" pitchFamily="34" charset="0"/>
              <a:buChar char="•"/>
            </a:pPr>
            <a:r>
              <a:rPr lang="en-GB" sz="8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IP,</a:t>
            </a:r>
          </a:p>
          <a:p>
            <a:pPr marL="177800" lvl="1" indent="-171450">
              <a:buFont typeface="Arial" panose="020B0604020202020204" pitchFamily="34" charset="0"/>
              <a:buChar char="•"/>
            </a:pPr>
            <a:r>
              <a:rPr lang="en-GB" sz="8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 liability,</a:t>
            </a:r>
          </a:p>
          <a:p>
            <a:pPr marL="177800" lvl="1" indent="-171450">
              <a:buFont typeface="Arial" panose="020B0604020202020204" pitchFamily="34" charset="0"/>
              <a:buChar char="•"/>
            </a:pPr>
            <a:r>
              <a:rPr lang="en-GB" sz="8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AI expertise</a:t>
            </a:r>
          </a:p>
          <a:p>
            <a:r>
              <a:rPr lang="en-GB" sz="800" b="1" dirty="0">
                <a:latin typeface="Segoe UI" panose="020B0502040204020203" pitchFamily="34" charset="0"/>
                <a:cs typeface="Segoe UI" panose="020B0502040204020203" pitchFamily="34" charset="0"/>
              </a:rPr>
              <a:t>AI should not simply be placed into the existing cyber box.</a:t>
            </a:r>
            <a:br>
              <a:rPr lang="en-GB" sz="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800" b="1" dirty="0">
                <a:latin typeface="Segoe UI" panose="020B0502040204020203" pitchFamily="34" charset="0"/>
                <a:cs typeface="Segoe UI" panose="020B0502040204020203" pitchFamily="34" charset="0"/>
              </a:rPr>
              <a:t>It represents a broader and fundamentally different category of risk.</a:t>
            </a:r>
            <a:endParaRPr lang="en-GB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70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A050EC-4CCE-27D1-EF10-EAC02DBF7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916AB-F2AB-3C50-2521-572DF86D1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03D2A-5857-DDC8-6ED7-FF8FB4174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   </a:t>
            </a:r>
            <a:r>
              <a:rPr dirty="0">
                <a:solidFill>
                  <a:schemeClr val="bg1"/>
                </a:solidFill>
              </a:rPr>
              <a:t>Why AI security matters</a:t>
            </a:r>
          </a:p>
          <a:p>
            <a:r>
              <a:rPr lang="en-GB" dirty="0">
                <a:solidFill>
                  <a:schemeClr val="bg1"/>
                </a:solidFill>
              </a:rPr>
              <a:t>   </a:t>
            </a:r>
            <a:r>
              <a:rPr dirty="0">
                <a:solidFill>
                  <a:schemeClr val="bg1"/>
                </a:solidFill>
              </a:rPr>
              <a:t>Dangers</a:t>
            </a:r>
          </a:p>
          <a:p>
            <a:r>
              <a:rPr dirty="0">
                <a:solidFill>
                  <a:schemeClr val="bg1"/>
                </a:solidFill>
              </a:rPr>
              <a:t>  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Protection steps  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Law</a:t>
            </a:r>
          </a:p>
          <a:p>
            <a:r>
              <a:rPr dirty="0">
                <a:solidFill>
                  <a:schemeClr val="bg1"/>
                </a:solidFill>
              </a:rPr>
              <a:t>  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Certifications</a:t>
            </a:r>
          </a:p>
          <a:p>
            <a:r>
              <a:rPr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  </a:t>
            </a:r>
            <a:r>
              <a:rPr dirty="0">
                <a:solidFill>
                  <a:schemeClr val="bg1"/>
                </a:solidFill>
              </a:rPr>
              <a:t>Hackers</a:t>
            </a:r>
          </a:p>
          <a:p>
            <a:r>
              <a:rPr dirty="0">
                <a:solidFill>
                  <a:schemeClr val="bg1"/>
                </a:solidFill>
              </a:rPr>
              <a:t>  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Monitoring</a:t>
            </a:r>
          </a:p>
          <a:p>
            <a:r>
              <a:rPr dirty="0">
                <a:solidFill>
                  <a:schemeClr val="bg1"/>
                </a:solidFill>
              </a:rPr>
              <a:t>  SME challenges</a:t>
            </a:r>
          </a:p>
          <a:p>
            <a:r>
              <a:rPr dirty="0">
                <a:solidFill>
                  <a:schemeClr val="bg1"/>
                </a:solidFill>
              </a:rPr>
              <a:t>  Insurance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6E27BD-F71D-427E-CA02-EDD6A012B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7446"/>
            <a:ext cx="9144000" cy="659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5512-2EA1-2D69-A261-B5A0B4A8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2526632"/>
            <a:ext cx="6549785" cy="1337911"/>
          </a:xfrm>
        </p:spPr>
        <p:txBody>
          <a:bodyPr/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92662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8A284-E27D-A726-6F62-C119E2451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360948"/>
            <a:ext cx="6549785" cy="926432"/>
          </a:xfrm>
        </p:spPr>
        <p:txBody>
          <a:bodyPr/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Cyber And AI – Not Very  Close Relations 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DE003-A57E-2BC6-BCF9-70AD5FC612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1708484"/>
            <a:ext cx="6556654" cy="3557685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AI is the field of computer science focused on creating machines or software that can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 perform tasks that typically require human intelligence.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In 1950 Alan Turing published "Computing Machinery and Intelligence"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proposed the Turing Test.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In 1955, John McCarthy, a Professor of Mathematics at Dartmouth College,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decided to organize a group to clarify and develop ideas about thinking machines.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6"/>
              </a:spcBef>
              <a:spcAft>
                <a:spcPts val="136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He picked the name 'Artificial Intelligence' for the new field.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16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26C6B-3C1E-CA4E-C0FA-2A78A7D4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445168"/>
            <a:ext cx="6549785" cy="890337"/>
          </a:xfrm>
        </p:spPr>
        <p:txBody>
          <a:bodyPr/>
          <a:lstStyle/>
          <a:p>
            <a:r>
              <a:rPr lang="en-GB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AI and the internet  – same function?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F0942-AD22-37CC-D790-1255ECFCD7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1335506"/>
            <a:ext cx="6556654" cy="3930664"/>
          </a:xfrm>
        </p:spPr>
        <p:txBody>
          <a:bodyPr/>
          <a:lstStyle/>
          <a:p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The Internet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People used the internet mainly to:</a:t>
            </a:r>
          </a:p>
          <a:p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communicate,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search for information,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store information,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send emails,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browse websites,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buy products,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and access online services.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3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E122F-11B3-D543-954B-25985CE7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182880"/>
            <a:ext cx="6549785" cy="1078029"/>
          </a:xfrm>
        </p:spPr>
        <p:txBody>
          <a:bodyPr/>
          <a:lstStyle/>
          <a:p>
            <a:r>
              <a:rPr lang="en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AI and the internet  – same function?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2E5D6-D083-959D-AE24-3BE108F0D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1443789"/>
            <a:ext cx="6556654" cy="5014763"/>
          </a:xfrm>
        </p:spPr>
        <p:txBody>
          <a:bodyPr/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People use AI mainly to:</a:t>
            </a:r>
          </a:p>
          <a:p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generate content,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answer questions,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analyse information,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make recommendations,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automate tasks,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assist decisions,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predict outcomes,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and increasingly perform actions autonomously.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129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8AEEA-8ACA-7E31-EABE-3BE8AB838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105879"/>
            <a:ext cx="6549785" cy="577516"/>
          </a:xfrm>
        </p:spPr>
        <p:txBody>
          <a:bodyPr/>
          <a:lstStyle/>
          <a:p>
            <a:r>
              <a:rPr lang="en-GB" sz="3600" dirty="0">
                <a:latin typeface="Segoe UI" panose="020B0502040204020203" pitchFamily="34" charset="0"/>
                <a:cs typeface="Segoe UI" panose="020B0502040204020203" pitchFamily="34" charset="0"/>
              </a:rPr>
              <a:t>Commonly Recognised AI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37F06-B0E4-EE4B-A7C5-117B74C17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919214"/>
            <a:ext cx="6556654" cy="4346956"/>
          </a:xfrm>
        </p:spPr>
        <p:txBody>
          <a:bodyPr/>
          <a:lstStyle/>
          <a:p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Commonly used and recognised types of AI:</a:t>
            </a:r>
          </a:p>
          <a:p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Consumer Generative AI</a:t>
            </a:r>
            <a:b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(ChatGPT, DeepSeek, Copilot)</a:t>
            </a: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Enterprise AI Solutions</a:t>
            </a:r>
            <a:b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(Embedded Business AI Systems)</a:t>
            </a: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Agentic AI</a:t>
            </a:r>
            <a:b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(Autonomous or Semi-Autonomous AI Systems</a:t>
            </a:r>
            <a:r>
              <a:rPr lang="en-GB" i="1" dirty="0"/>
              <a:t>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1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2B1C-9629-BA15-1B16-D701BFCB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702644"/>
            <a:ext cx="6549785" cy="741145"/>
          </a:xfrm>
        </p:spPr>
        <p:txBody>
          <a:bodyPr/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Cyber risks and AI risks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21E88-D3E1-B470-FAB8-E4AB231E98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9468" y="1568918"/>
            <a:ext cx="6819499" cy="3556535"/>
          </a:xfrm>
        </p:spPr>
        <p:txBody>
          <a:bodyPr/>
          <a:lstStyle/>
          <a:p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Cyber risks are primarily about protecting information.</a:t>
            </a:r>
          </a:p>
          <a:p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AI risks are increasingly about controlling machine-generated </a:t>
            </a:r>
          </a:p>
          <a:p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reasoning and decision-making.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b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FE0591-D06B-F925-BF2B-A1C87706B8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46344" y="2887579"/>
            <a:ext cx="6651312" cy="2595124"/>
          </a:xfrm>
          <a:prstGeom prst="rect">
            <a:avLst/>
          </a:prstGeom>
          <a:effectLst>
            <a:glow rad="127000">
              <a:srgbClr val="FFFF00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3933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0EB2-65A9-42DB-D4E6-16493672A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6" y="851836"/>
            <a:ext cx="6549785" cy="601579"/>
          </a:xfrm>
        </p:spPr>
        <p:txBody>
          <a:bodyPr/>
          <a:lstStyle/>
          <a:p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Cyber risks and AI risks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73210-BBB5-745F-511F-30869ECA51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4952" y="1591832"/>
            <a:ext cx="7157318" cy="3674337"/>
          </a:xfrm>
        </p:spPr>
        <p:txBody>
          <a:bodyPr/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Cyber Risk Examples</a:t>
            </a:r>
          </a:p>
          <a:p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 ransomware attack encrypts a company’s servers and demands payment.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Hackers steal customer credit card and personal data from a database.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 employee clicks a phishing email and credentials are compromised.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 law firm suffers an email account takeover exposing confidential correspondence.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 hospital’s systems are disabled by malware, preventing access to records.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 cloud provider outage causes business interruption across multiple companies.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Criminals gain unauthorised access to payroll systems and divert payments.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 hacker breaches a network firewall and steals stored intellectual property.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Key Feature of Cyber Risk</a:t>
            </a:r>
          </a:p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The system or data is attacked, accessed or disrupted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6580858"/>
      </p:ext>
    </p:extLst>
  </p:cSld>
  <p:clrMapOvr>
    <a:masterClrMapping/>
  </p:clrMapOvr>
</p:sld>
</file>

<file path=ppt/theme/theme1.xml><?xml version="1.0" encoding="utf-8"?>
<a:theme xmlns:a="http://schemas.openxmlformats.org/drawingml/2006/main" name="House style">
  <a:themeElements>
    <a:clrScheme name="Clyde &amp; Co Teal">
      <a:dk1>
        <a:srgbClr val="53565A"/>
      </a:dk1>
      <a:lt1>
        <a:srgbClr val="FFFFFF"/>
      </a:lt1>
      <a:dk2>
        <a:srgbClr val="00677F"/>
      </a:dk2>
      <a:lt2>
        <a:srgbClr val="3389A0"/>
      </a:lt2>
      <a:accent1>
        <a:srgbClr val="66A7B8"/>
      </a:accent1>
      <a:accent2>
        <a:srgbClr val="CCE2E7"/>
      </a:accent2>
      <a:accent3>
        <a:srgbClr val="E6F0F3"/>
      </a:accent3>
      <a:accent4>
        <a:srgbClr val="D7D8D9"/>
      </a:accent4>
      <a:accent5>
        <a:srgbClr val="EBEBEC"/>
      </a:accent5>
      <a:accent6>
        <a:srgbClr val="840B55"/>
      </a:accent6>
      <a:hlink>
        <a:srgbClr val="00677F"/>
      </a:hlink>
      <a:folHlink>
        <a:srgbClr val="00677F"/>
      </a:folHlink>
    </a:clrScheme>
    <a:fontScheme name="Clyde &amp; Co.">
      <a:majorFont>
        <a:latin typeface="Caecilia LT Std Light"/>
        <a:ea typeface=""/>
        <a:cs typeface=""/>
      </a:majorFont>
      <a:minorFont>
        <a:latin typeface="Caecilia LT Std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4445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use style presentation (teal)" id="{673545F0-383E-4300-84B1-F71F6D3274EF}" vid="{B4BBA844-C059-45FC-9FE0-82432273EFF3}"/>
    </a:ext>
  </a:extLst>
</a:theme>
</file>

<file path=ppt/theme/theme2.xml><?xml version="1.0" encoding="utf-8"?>
<a:theme xmlns:a="http://schemas.openxmlformats.org/drawingml/2006/main" name="default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ouse style">
  <a:themeElements>
    <a:clrScheme name="Clyde &amp; Co Teal">
      <a:dk1>
        <a:srgbClr val="53565A"/>
      </a:dk1>
      <a:lt1>
        <a:srgbClr val="FFFFFF"/>
      </a:lt1>
      <a:dk2>
        <a:srgbClr val="00677F"/>
      </a:dk2>
      <a:lt2>
        <a:srgbClr val="3389A0"/>
      </a:lt2>
      <a:accent1>
        <a:srgbClr val="66A7B8"/>
      </a:accent1>
      <a:accent2>
        <a:srgbClr val="CCE2E7"/>
      </a:accent2>
      <a:accent3>
        <a:srgbClr val="E6F0F3"/>
      </a:accent3>
      <a:accent4>
        <a:srgbClr val="D7D8D9"/>
      </a:accent4>
      <a:accent5>
        <a:srgbClr val="EBEBEC"/>
      </a:accent5>
      <a:accent6>
        <a:srgbClr val="840B55"/>
      </a:accent6>
      <a:hlink>
        <a:srgbClr val="00677F"/>
      </a:hlink>
      <a:folHlink>
        <a:srgbClr val="00677F"/>
      </a:folHlink>
    </a:clrScheme>
    <a:fontScheme name="Clyde &amp; Co.">
      <a:majorFont>
        <a:latin typeface="Caecilia LT Std Light"/>
        <a:ea typeface=""/>
        <a:cs typeface=""/>
      </a:majorFont>
      <a:minorFont>
        <a:latin typeface="Caecilia LT Std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4445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use style presentation (teal)" id="{673545F0-383E-4300-84B1-F71F6D3274EF}" vid="{B4BBA844-C059-45FC-9FE0-82432273EFF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9512</TotalTime>
  <Words>2659</Words>
  <Application>Microsoft Office PowerPoint</Application>
  <PresentationFormat>On-screen Show (4:3)</PresentationFormat>
  <Paragraphs>454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.AppleSystemUIFont</vt:lpstr>
      <vt:lpstr>Aptos</vt:lpstr>
      <vt:lpstr>Arial</vt:lpstr>
      <vt:lpstr>Caecilia LT Std Light</vt:lpstr>
      <vt:lpstr>Caecilia LT Std Roman</vt:lpstr>
      <vt:lpstr>Calibri</vt:lpstr>
      <vt:lpstr>LucidaGrande</vt:lpstr>
      <vt:lpstr>Segoe UI</vt:lpstr>
      <vt:lpstr>House style</vt:lpstr>
      <vt:lpstr>default layout</vt:lpstr>
      <vt:lpstr>1_House style</vt:lpstr>
      <vt:lpstr>          AI AND CYBER – A TALE OF TWO RISKS   Nick Gibbons, Legal Director   nick.gibbons@clydeco.com</vt:lpstr>
      <vt:lpstr>AI, AI Risk &amp; Insurance </vt:lpstr>
      <vt:lpstr>Cyber And AI – Not Very  Close Relations </vt:lpstr>
      <vt:lpstr>Cyber And AI – Not Very  Close Relations </vt:lpstr>
      <vt:lpstr>AI and the internet  – same function?</vt:lpstr>
      <vt:lpstr>AI and the internet  – same function?</vt:lpstr>
      <vt:lpstr>Commonly Recognised AI types</vt:lpstr>
      <vt:lpstr>Cyber risks and AI risks</vt:lpstr>
      <vt:lpstr>Cyber risks and AI risks</vt:lpstr>
      <vt:lpstr>Cyber risks and AI risks</vt:lpstr>
      <vt:lpstr>Cyber Claims and AI Claims – more of the same or different  ballgame  </vt:lpstr>
      <vt:lpstr>Cyber Claims and AI Claims – more of the same or different  ballgame </vt:lpstr>
      <vt:lpstr>Déjà vu? Risks Associated with the Supply and Installation of AI ERP Solutions Project and Implementation Risk</vt:lpstr>
      <vt:lpstr>Déjà vu? Risks Associated with the Supply and Installation of AI ERP Solutions </vt:lpstr>
      <vt:lpstr>The law governing AI use – not just GDPR and privacy</vt:lpstr>
      <vt:lpstr>The law governing AI use – not just GDPR and privacy</vt:lpstr>
      <vt:lpstr>The law governing AI use – not just GDPR and privacy</vt:lpstr>
      <vt:lpstr>Governance and AI  </vt:lpstr>
      <vt:lpstr>Governance and AI </vt:lpstr>
      <vt:lpstr>Governance and AI </vt:lpstr>
      <vt:lpstr>AI information security – a step beyond cyber</vt:lpstr>
      <vt:lpstr>AI information security – a step beyond cyber</vt:lpstr>
      <vt:lpstr>AI information security – a step beyond cyber</vt:lpstr>
      <vt:lpstr>AI information security – a step beyond cyber</vt:lpstr>
      <vt:lpstr>Why traditional cyber expertise is not enough for AI </vt:lpstr>
      <vt:lpstr>Why traditional cyber expertise is not enough for AI </vt:lpstr>
      <vt:lpstr>Why traditional cyber expertise is not enough for AI </vt:lpstr>
      <vt:lpstr>Why traditional cyber expertise is not enough for AI </vt:lpstr>
      <vt:lpstr>AI risks, cyber insurance and “Secret” AI cover</vt:lpstr>
      <vt:lpstr>AI risks, cyber insurance and “Secret” AI cover</vt:lpstr>
      <vt:lpstr>AI risks, cyber insurance and “Secret” AI cover</vt:lpstr>
      <vt:lpstr>AI risks, cyber insurance and “Secret” AI cover</vt:lpstr>
      <vt:lpstr>AI risks, cyber insurance and “Secret” AI cover</vt:lpstr>
      <vt:lpstr>A Tale of Two Risks : Conclusion</vt:lpstr>
      <vt:lpstr>A Tale of Two Risks : some final thoughts </vt:lpstr>
      <vt:lpstr>PowerPoint Presentation</vt:lpstr>
      <vt:lpstr>ANY 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Gibbons, Nick</dc:creator>
  <cp:keywords/>
  <dc:description>generated using python-pptx</dc:description>
  <cp:lastModifiedBy>Gibbons, Nick</cp:lastModifiedBy>
  <cp:revision>18</cp:revision>
  <dcterms:created xsi:type="dcterms:W3CDTF">2013-01-27T09:14:16Z</dcterms:created>
  <dcterms:modified xsi:type="dcterms:W3CDTF">2026-06-03T13:36:58Z</dcterms:modified>
  <cp:category/>
</cp:coreProperties>
</file>